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4"/>
  </p:notesMasterIdLst>
  <p:sldIdLst>
    <p:sldId id="332" r:id="rId3"/>
    <p:sldId id="464" r:id="rId4"/>
    <p:sldId id="465" r:id="rId5"/>
    <p:sldId id="482" r:id="rId6"/>
    <p:sldId id="478" r:id="rId7"/>
    <p:sldId id="466" r:id="rId8"/>
    <p:sldId id="467" r:id="rId9"/>
    <p:sldId id="468" r:id="rId10"/>
    <p:sldId id="469" r:id="rId11"/>
    <p:sldId id="470" r:id="rId12"/>
    <p:sldId id="471" r:id="rId13"/>
    <p:sldId id="479" r:id="rId14"/>
    <p:sldId id="480" r:id="rId15"/>
    <p:sldId id="472" r:id="rId16"/>
    <p:sldId id="473" r:id="rId17"/>
    <p:sldId id="475" r:id="rId18"/>
    <p:sldId id="476" r:id="rId19"/>
    <p:sldId id="481" r:id="rId20"/>
    <p:sldId id="477" r:id="rId21"/>
    <p:sldId id="505" r:id="rId22"/>
    <p:sldId id="462" r:id="rId2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CA1"/>
    <a:srgbClr val="00504A"/>
    <a:srgbClr val="00544E"/>
    <a:srgbClr val="00766E"/>
    <a:srgbClr val="FF0000"/>
    <a:srgbClr val="006C64"/>
    <a:srgbClr val="D60093"/>
    <a:srgbClr val="558ED5"/>
    <a:srgbClr val="77933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81"/>
    <p:restoredTop sz="81361" autoAdjust="0"/>
  </p:normalViewPr>
  <p:slideViewPr>
    <p:cSldViewPr snapToGrid="0">
      <p:cViewPr varScale="1">
        <p:scale>
          <a:sx n="90" d="100"/>
          <a:sy n="90" d="100"/>
        </p:scale>
        <p:origin x="1962" y="84"/>
      </p:cViewPr>
      <p:guideLst>
        <p:guide orient="horz" pos="2160"/>
        <p:guide pos="2880"/>
      </p:guideLst>
    </p:cSldViewPr>
  </p:slideViewPr>
  <p:notesTextViewPr>
    <p:cViewPr>
      <p:scale>
        <a:sx n="1" d="1"/>
        <a:sy n="1" d="1"/>
      </p:scale>
      <p:origin x="0" y="0"/>
    </p:cViewPr>
  </p:notesTextViewPr>
  <p:sorterViewPr>
    <p:cViewPr varScale="1">
      <p:scale>
        <a:sx n="1" d="1"/>
        <a:sy n="1" d="1"/>
      </p:scale>
      <p:origin x="0" y="-5220"/>
    </p:cViewPr>
  </p:sorterViewPr>
  <p:notesViewPr>
    <p:cSldViewPr snapToGrid="0">
      <p:cViewPr varScale="1">
        <p:scale>
          <a:sx n="83" d="100"/>
          <a:sy n="83" d="100"/>
        </p:scale>
        <p:origin x="3114"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customXml" Target="../customXml/item3.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 Id="rId30"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atin typeface="Arial" panose="020B0604020202020204" pitchFamily="34" charset="0"/>
              </a:defRPr>
            </a:lvl1pPr>
          </a:lstStyle>
          <a:p>
            <a:fld id="{BA6C2C15-A986-48C8-98D4-89364218CFC3}" type="datetimeFigureOut">
              <a:rPr lang="en-US" smtClean="0"/>
              <a:pPr/>
              <a:t>4/9/2025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atin typeface="Arial" panose="020B0604020202020204" pitchFamily="34" charset="0"/>
              </a:defRPr>
            </a:lvl1pPr>
          </a:lstStyle>
          <a:p>
            <a:fld id="{0E1B1AF0-C06B-43A4-9DD2-9C62DF9A7FCA}" type="slidenum">
              <a:rPr lang="en-US" smtClean="0"/>
              <a:pPr/>
              <a:t>‹#›</a:t>
            </a:fld>
            <a:endParaRPr lang="en-US" dirty="0"/>
          </a:p>
        </p:txBody>
      </p:sp>
    </p:spTree>
    <p:extLst>
      <p:ext uri="{BB962C8B-B14F-4D97-AF65-F5344CB8AC3E}">
        <p14:creationId xmlns:p14="http://schemas.microsoft.com/office/powerpoint/2010/main" val="7908295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p:txBody>
          <a:bodyPr/>
          <a:lstStyle/>
          <a:p>
            <a:pPr>
              <a:defRPr/>
            </a:pPr>
            <a:fld id="{14A7722B-0BDD-4583-93C9-E44B8B967AC8}" type="slidenum">
              <a:rPr lang="en-US"/>
              <a:pPr>
                <a:defRPr/>
              </a:pPr>
              <a:t>1</a:t>
            </a:fld>
            <a:endParaRPr lang="en-US" dirty="0"/>
          </a:p>
        </p:txBody>
      </p:sp>
      <p:sp>
        <p:nvSpPr>
          <p:cNvPr id="154627" name="Rectangle 2"/>
          <p:cNvSpPr>
            <a:spLocks noGrp="1" noRot="1" noChangeAspect="1" noChangeArrowheads="1" noTextEdit="1"/>
          </p:cNvSpPr>
          <p:nvPr>
            <p:ph type="sldImg"/>
          </p:nvPr>
        </p:nvSpPr>
        <p:spPr bwMode="auto">
          <a:xfrm>
            <a:off x="1108075" y="654050"/>
            <a:ext cx="4646613" cy="3484563"/>
          </a:xfrm>
          <a:noFill/>
          <a:ln>
            <a:solidFill>
              <a:srgbClr val="000000"/>
            </a:solidFill>
            <a:miter lim="800000"/>
            <a:headEnd/>
            <a:tailEnd/>
          </a:ln>
        </p:spPr>
      </p:sp>
      <p:sp>
        <p:nvSpPr>
          <p:cNvPr id="154628" name="Rectangle 3"/>
          <p:cNvSpPr>
            <a:spLocks noGrp="1" noChangeArrowheads="1"/>
          </p:cNvSpPr>
          <p:nvPr>
            <p:ph type="body" idx="1"/>
          </p:nvPr>
        </p:nvSpPr>
        <p:spPr bwMode="auto">
          <a:xfrm>
            <a:off x="609600" y="4356100"/>
            <a:ext cx="5638800" cy="4138613"/>
          </a:xfrm>
          <a:noFill/>
        </p:spPr>
        <p:txBody>
          <a:bodyPr wrap="square" numCol="1" anchor="t" anchorCtr="0" compatLnSpc="1">
            <a:prstTxWarp prst="textNoShape">
              <a:avLst/>
            </a:prstTxWarp>
          </a:bodyPr>
          <a:lstStyle/>
          <a:p>
            <a:pPr eaLnBrk="1" hangingPunct="1"/>
            <a:r>
              <a:rPr lang="en-US" sz="1800" b="1" dirty="0"/>
              <a:t>Key Message:</a:t>
            </a:r>
            <a:r>
              <a:rPr lang="en-US" sz="1800" b="1" baseline="0" dirty="0"/>
              <a:t> </a:t>
            </a:r>
            <a:r>
              <a:rPr lang="en-US" sz="1800" b="0" baseline="0" dirty="0"/>
              <a:t>Title slide</a:t>
            </a:r>
          </a:p>
          <a:p>
            <a:pPr defTabSz="933167">
              <a:defRPr/>
            </a:pPr>
            <a:r>
              <a:rPr lang="en-US" sz="1800" b="1" dirty="0"/>
              <a:t>Background Information: </a:t>
            </a:r>
          </a:p>
          <a:p>
            <a:pPr marL="174969" indent="-174969" defTabSz="933167">
              <a:buFont typeface="Arial" panose="020B0604020202020204" pitchFamily="34" charset="0"/>
              <a:buChar char="•"/>
              <a:defRPr/>
            </a:pPr>
            <a:r>
              <a:rPr lang="en-US" sz="1800" dirty="0"/>
              <a:t>One important element to an effective </a:t>
            </a:r>
            <a:r>
              <a:rPr lang="en-US" sz="1800" dirty="0" err="1"/>
              <a:t>TMP</a:t>
            </a:r>
            <a:r>
              <a:rPr lang="en-US" sz="1800" dirty="0"/>
              <a:t> is "coordination." </a:t>
            </a:r>
          </a:p>
          <a:p>
            <a:pPr marL="174969" indent="-174969" defTabSz="933167">
              <a:buFont typeface="Arial" panose="020B0604020202020204" pitchFamily="34" charset="0"/>
              <a:buChar char="•"/>
              <a:defRPr/>
            </a:pPr>
            <a:r>
              <a:rPr lang="en-US" sz="1800" dirty="0"/>
              <a:t>This module discusses coordination during the </a:t>
            </a:r>
            <a:r>
              <a:rPr lang="en-US" sz="1800" dirty="0" err="1"/>
              <a:t>TMP</a:t>
            </a:r>
            <a:r>
              <a:rPr lang="en-US" sz="1800" dirty="0"/>
              <a:t> development and implementation process, and the parties that should be involved. </a:t>
            </a:r>
          </a:p>
          <a:p>
            <a:pPr marL="174969" indent="-174969" defTabSz="933167">
              <a:buFont typeface="Arial" panose="020B0604020202020204" pitchFamily="34" charset="0"/>
              <a:buChar char="•"/>
              <a:defRPr/>
            </a:pPr>
            <a:r>
              <a:rPr lang="en-US" sz="1800" dirty="0"/>
              <a:t>The module discusses coordination issues that need to be considered and illustrates ways to achieve coordination while developing </a:t>
            </a:r>
            <a:r>
              <a:rPr lang="en-US" sz="1800" dirty="0" err="1"/>
              <a:t>TMPs</a:t>
            </a:r>
            <a:r>
              <a:rPr lang="en-US" sz="1800" dirty="0"/>
              <a:t>. </a:t>
            </a:r>
          </a:p>
          <a:p>
            <a:r>
              <a:rPr lang="en-US" sz="1800" b="1" dirty="0"/>
              <a:t>Interactions: </a:t>
            </a:r>
            <a:r>
              <a:rPr lang="en-US" sz="1800" b="0" dirty="0"/>
              <a:t>None</a:t>
            </a:r>
          </a:p>
          <a:p>
            <a:pPr eaLnBrk="1" hangingPunct="1"/>
            <a:endParaRPr lang="en-US" sz="1800" dirty="0"/>
          </a:p>
        </p:txBody>
      </p:sp>
    </p:spTree>
    <p:extLst>
      <p:ext uri="{BB962C8B-B14F-4D97-AF65-F5344CB8AC3E}">
        <p14:creationId xmlns:p14="http://schemas.microsoft.com/office/powerpoint/2010/main" val="27401275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 </a:t>
            </a:r>
            <a:r>
              <a:rPr lang="en-US" dirty="0"/>
              <a:t>discuss roles and responsibilities</a:t>
            </a:r>
            <a:endParaRPr lang="en-US" baseline="0" dirty="0"/>
          </a:p>
          <a:p>
            <a:pPr defTabSz="933167">
              <a:defRPr/>
            </a:pPr>
            <a:r>
              <a:rPr lang="en-US" b="1" dirty="0"/>
              <a:t>Background Information: </a:t>
            </a:r>
          </a:p>
          <a:p>
            <a:pPr defTabSz="933167">
              <a:defRPr/>
            </a:pPr>
            <a:r>
              <a:rPr lang="en-US" dirty="0"/>
              <a:t>Defining roles and responsibilities during TMP development is key to successful project coordination. Roles and responsibilities are defined Agency wide and on a project-by-project basis. </a:t>
            </a:r>
          </a:p>
          <a:p>
            <a:pPr defTabSz="933167">
              <a:defRPr/>
            </a:pPr>
            <a:endParaRPr lang="en-US" dirty="0"/>
          </a:p>
          <a:p>
            <a:r>
              <a:rPr lang="en-US" dirty="0"/>
              <a:t>Documenting the contact information and roles and responsibilities in the TMP helps ensure that the stakeholders are aware of their roles and responsibilities. This also helps the TMP Manager or any other TMP-related personnel to easily access the contact information, as needed. This information will also be very helpful in bringing any key project replacement personnel up to date.</a:t>
            </a:r>
          </a:p>
          <a:p>
            <a:endParaRPr lang="en-US" dirty="0"/>
          </a:p>
          <a:p>
            <a:r>
              <a:rPr lang="en-US" dirty="0"/>
              <a:t>In cases where the roles and responsibilities are not well defined and/or all contact information is not available at the beginning stages of the project, the information can be filled in as the project progresses.</a:t>
            </a:r>
          </a:p>
          <a:p>
            <a:r>
              <a:rPr lang="en-US" b="1" dirty="0"/>
              <a:t>Interactions: </a:t>
            </a:r>
            <a:r>
              <a:rPr lang="en-US" b="0" dirty="0"/>
              <a:t>You</a:t>
            </a:r>
            <a:r>
              <a:rPr lang="en-US" b="0" baseline="0" dirty="0"/>
              <a:t> can document a role, but making sure the utilities can perform (relocate)  on your schedule is another thing. </a:t>
            </a:r>
            <a:endParaRPr lang="en-US" b="0" dirty="0"/>
          </a:p>
          <a:p>
            <a:pPr eaLnBrk="1" hangingPunct="1"/>
            <a:r>
              <a:rPr lang="en-US" b="1" dirty="0"/>
              <a:t>Notes: </a:t>
            </a:r>
            <a:r>
              <a:rPr lang="en-US" dirty="0"/>
              <a:t>None</a:t>
            </a:r>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39564950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eaLnBrk="1" hangingPunct="1"/>
            <a:r>
              <a:rPr lang="en-US" b="1" dirty="0"/>
              <a:t>Key Message:</a:t>
            </a:r>
            <a:r>
              <a:rPr lang="en-US" b="1" baseline="0" dirty="0"/>
              <a:t> </a:t>
            </a:r>
            <a:r>
              <a:rPr lang="en-US" b="0" baseline="0" dirty="0"/>
              <a:t>Responsibilities should be spread out among different individuals and stakeholders</a:t>
            </a:r>
          </a:p>
          <a:p>
            <a:pPr defTabSz="933167">
              <a:defRPr/>
            </a:pPr>
            <a:r>
              <a:rPr lang="en-US" b="1" dirty="0"/>
              <a:t>Background Information: </a:t>
            </a:r>
          </a:p>
          <a:p>
            <a:pPr marL="174969" indent="-174969" defTabSz="933167">
              <a:buFont typeface="Arial" panose="020B0604020202020204" pitchFamily="34" charset="0"/>
              <a:buChar char="•"/>
              <a:defRPr/>
            </a:pPr>
            <a:r>
              <a:rPr lang="en-US" dirty="0"/>
              <a:t>The general roles and responsibilities related to TMPs can be thought of in three categories: </a:t>
            </a:r>
          </a:p>
          <a:p>
            <a:pPr marL="641553" lvl="1" indent="-174969" defTabSz="933167">
              <a:buFont typeface="Arial" panose="020B0604020202020204" pitchFamily="34" charset="0"/>
              <a:buChar char="•"/>
              <a:defRPr/>
            </a:pPr>
            <a:r>
              <a:rPr lang="en-US" dirty="0"/>
              <a:t>Development, </a:t>
            </a:r>
          </a:p>
          <a:p>
            <a:pPr marL="641553" lvl="1" indent="-174969" defTabSz="933167">
              <a:buFont typeface="Arial" panose="020B0604020202020204" pitchFamily="34" charset="0"/>
              <a:buChar char="•"/>
              <a:defRPr/>
            </a:pPr>
            <a:r>
              <a:rPr lang="en-US" dirty="0"/>
              <a:t>Review and approval, and </a:t>
            </a:r>
          </a:p>
          <a:p>
            <a:pPr marL="641553" lvl="1" indent="-174969" defTabSz="933167">
              <a:buFont typeface="Arial" panose="020B0604020202020204" pitchFamily="34" charset="0"/>
              <a:buChar char="•"/>
              <a:defRPr/>
            </a:pPr>
            <a:r>
              <a:rPr lang="en-US" dirty="0"/>
              <a:t>Implementation. </a:t>
            </a:r>
          </a:p>
          <a:p>
            <a:pPr marL="174969" indent="-174969" defTabSz="933167">
              <a:buFont typeface="Arial" panose="020B0604020202020204" pitchFamily="34" charset="0"/>
              <a:buChar char="•"/>
              <a:defRPr/>
            </a:pPr>
            <a:r>
              <a:rPr lang="en-US" dirty="0"/>
              <a:t>The development of a TMP involves steps such as </a:t>
            </a:r>
          </a:p>
          <a:p>
            <a:pPr marL="641553" lvl="1" indent="-174969" defTabSz="933167">
              <a:buFont typeface="Arial" panose="020B0604020202020204" pitchFamily="34" charset="0"/>
              <a:buChar char="•"/>
              <a:defRPr/>
            </a:pPr>
            <a:r>
              <a:rPr lang="en-US" dirty="0"/>
              <a:t>Consulting with stakeholders, </a:t>
            </a:r>
          </a:p>
          <a:p>
            <a:pPr marL="641553" lvl="1" indent="-174969" defTabSz="933167">
              <a:buFont typeface="Arial" panose="020B0604020202020204" pitchFamily="34" charset="0"/>
              <a:buChar char="•"/>
              <a:defRPr/>
            </a:pPr>
            <a:r>
              <a:rPr lang="en-US" dirty="0"/>
              <a:t>Assessing potential work zone impacts, and </a:t>
            </a:r>
          </a:p>
          <a:p>
            <a:pPr marL="641553" lvl="1" indent="-174969" defTabSz="933167">
              <a:buFont typeface="Arial" panose="020B0604020202020204" pitchFamily="34" charset="0"/>
              <a:buChar char="•"/>
              <a:defRPr/>
            </a:pPr>
            <a:r>
              <a:rPr lang="en-US" dirty="0"/>
              <a:t>Identifying strategies to help manage the impacts. </a:t>
            </a:r>
          </a:p>
          <a:p>
            <a:pPr marL="174969" indent="-174969" defTabSz="933167">
              <a:buFont typeface="Arial" panose="020B0604020202020204" pitchFamily="34" charset="0"/>
              <a:buChar char="•"/>
              <a:defRPr/>
            </a:pPr>
            <a:r>
              <a:rPr lang="en-US" dirty="0"/>
              <a:t>TMP development may use a team approach, particularly for larger projects. </a:t>
            </a:r>
          </a:p>
          <a:p>
            <a:pPr marL="174969" indent="-174969" defTabSz="933167">
              <a:buFont typeface="Arial" panose="020B0604020202020204" pitchFamily="34" charset="0"/>
              <a:buChar char="•"/>
              <a:defRPr/>
            </a:pPr>
            <a:r>
              <a:rPr lang="en-US" dirty="0"/>
              <a:t>All TMPs must be approved before being implemented. </a:t>
            </a:r>
          </a:p>
          <a:p>
            <a:pPr marL="174969" indent="-174969" defTabSz="933167">
              <a:buFont typeface="Arial" panose="020B0604020202020204" pitchFamily="34" charset="0"/>
              <a:buChar char="•"/>
              <a:defRPr/>
            </a:pPr>
            <a:r>
              <a:rPr lang="en-US" dirty="0"/>
              <a:t>DOTs have to determine where these responsibilities should be assigned based on job classification. In some cases, the same person can be used on multiple roles, although this should be minimized to avoid a conflict of interest. </a:t>
            </a:r>
          </a:p>
          <a:p>
            <a:pPr marL="174969" indent="-174969" defTabSz="933167">
              <a:buFont typeface="Arial" panose="020B0604020202020204" pitchFamily="34" charset="0"/>
              <a:buChar char="•"/>
              <a:defRPr/>
            </a:pPr>
            <a:r>
              <a:rPr lang="en-US" dirty="0"/>
              <a:t>TMP implementation requires trained, responsible personnel with sufficient knowledge and authority to implement the various elements of the TMP. </a:t>
            </a:r>
          </a:p>
          <a:p>
            <a:pPr marL="174969" indent="-174969" defTabSz="933167">
              <a:buFont typeface="Arial" panose="020B0604020202020204" pitchFamily="34" charset="0"/>
              <a:buChar char="•"/>
              <a:defRPr/>
            </a:pPr>
            <a:r>
              <a:rPr lang="en-US" dirty="0"/>
              <a:t>Both the agency and the contractor are required to designate a "responsible person" for this purpose.</a:t>
            </a:r>
          </a:p>
          <a:p>
            <a:r>
              <a:rPr lang="en-US" b="1" dirty="0"/>
              <a:t>Interactions: </a:t>
            </a:r>
            <a:r>
              <a:rPr lang="en-US" b="0" dirty="0"/>
              <a:t>None</a:t>
            </a:r>
          </a:p>
          <a:p>
            <a:pPr eaLnBrk="1" hangingPunct="1"/>
            <a:r>
              <a:rPr lang="en-US" b="1" dirty="0"/>
              <a:t>Notes: </a:t>
            </a:r>
            <a:r>
              <a:rPr lang="en-US" dirty="0"/>
              <a:t>None</a:t>
            </a:r>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2676055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eaLnBrk="1" hangingPunct="1"/>
            <a:r>
              <a:rPr lang="en-US" b="1" dirty="0"/>
              <a:t>Key Message:</a:t>
            </a:r>
            <a:r>
              <a:rPr lang="en-US" b="1" baseline="0" dirty="0"/>
              <a:t> </a:t>
            </a:r>
            <a:r>
              <a:rPr lang="en-US" b="0" baseline="0" dirty="0"/>
              <a:t>Responsibilities should be spread out among different individuals and stakeholders</a:t>
            </a:r>
          </a:p>
          <a:p>
            <a:pPr defTabSz="933167">
              <a:defRPr/>
            </a:pPr>
            <a:r>
              <a:rPr lang="en-US" b="1" dirty="0"/>
              <a:t>Background Information: </a:t>
            </a:r>
          </a:p>
          <a:p>
            <a:pPr marL="174969" indent="-174969" defTabSz="933167">
              <a:buFont typeface="Arial" panose="020B0604020202020204" pitchFamily="34" charset="0"/>
              <a:buChar char="•"/>
              <a:defRPr/>
            </a:pPr>
            <a:r>
              <a:rPr lang="en-US" dirty="0"/>
              <a:t>The general roles and responsibilities related to TMPs can be thought of in three categories: </a:t>
            </a:r>
          </a:p>
          <a:p>
            <a:pPr marL="641553" lvl="1" indent="-174969" defTabSz="933167">
              <a:buFont typeface="Arial" panose="020B0604020202020204" pitchFamily="34" charset="0"/>
              <a:buChar char="•"/>
              <a:defRPr/>
            </a:pPr>
            <a:r>
              <a:rPr lang="en-US" dirty="0"/>
              <a:t>Development, </a:t>
            </a:r>
          </a:p>
          <a:p>
            <a:pPr marL="641553" lvl="1" indent="-174969" defTabSz="933167">
              <a:buFont typeface="Arial" panose="020B0604020202020204" pitchFamily="34" charset="0"/>
              <a:buChar char="•"/>
              <a:defRPr/>
            </a:pPr>
            <a:r>
              <a:rPr lang="en-US" dirty="0"/>
              <a:t>Review and approval, and </a:t>
            </a:r>
          </a:p>
          <a:p>
            <a:pPr marL="641553" lvl="1" indent="-174969" defTabSz="933167">
              <a:buFont typeface="Arial" panose="020B0604020202020204" pitchFamily="34" charset="0"/>
              <a:buChar char="•"/>
              <a:defRPr/>
            </a:pPr>
            <a:r>
              <a:rPr lang="en-US" dirty="0"/>
              <a:t>Implementation. </a:t>
            </a:r>
          </a:p>
          <a:p>
            <a:pPr marL="174969" indent="-174969" defTabSz="933167">
              <a:buFont typeface="Arial" panose="020B0604020202020204" pitchFamily="34" charset="0"/>
              <a:buChar char="•"/>
              <a:defRPr/>
            </a:pPr>
            <a:r>
              <a:rPr lang="en-US" dirty="0"/>
              <a:t>The development of a TMP involves steps such as </a:t>
            </a:r>
          </a:p>
          <a:p>
            <a:pPr marL="641553" lvl="1" indent="-174969" defTabSz="933167">
              <a:buFont typeface="Arial" panose="020B0604020202020204" pitchFamily="34" charset="0"/>
              <a:buChar char="•"/>
              <a:defRPr/>
            </a:pPr>
            <a:r>
              <a:rPr lang="en-US" dirty="0"/>
              <a:t>Consulting with stakeholders, </a:t>
            </a:r>
          </a:p>
          <a:p>
            <a:pPr marL="641553" lvl="1" indent="-174969" defTabSz="933167">
              <a:buFont typeface="Arial" panose="020B0604020202020204" pitchFamily="34" charset="0"/>
              <a:buChar char="•"/>
              <a:defRPr/>
            </a:pPr>
            <a:r>
              <a:rPr lang="en-US" dirty="0"/>
              <a:t>Assessing potential work zone impacts, and </a:t>
            </a:r>
          </a:p>
          <a:p>
            <a:pPr marL="641553" lvl="1" indent="-174969" defTabSz="933167">
              <a:buFont typeface="Arial" panose="020B0604020202020204" pitchFamily="34" charset="0"/>
              <a:buChar char="•"/>
              <a:defRPr/>
            </a:pPr>
            <a:r>
              <a:rPr lang="en-US" dirty="0"/>
              <a:t>Identifying strategies to help manage the impacts. </a:t>
            </a:r>
          </a:p>
          <a:p>
            <a:pPr marL="174969" indent="-174969" defTabSz="933167">
              <a:buFont typeface="Arial" panose="020B0604020202020204" pitchFamily="34" charset="0"/>
              <a:buChar char="•"/>
              <a:defRPr/>
            </a:pPr>
            <a:r>
              <a:rPr lang="en-US" dirty="0"/>
              <a:t>TMP development may use a team approach, particularly for larger projects. </a:t>
            </a:r>
          </a:p>
          <a:p>
            <a:pPr marL="174969" indent="-174969" defTabSz="933167">
              <a:buFont typeface="Arial" panose="020B0604020202020204" pitchFamily="34" charset="0"/>
              <a:buChar char="•"/>
              <a:defRPr/>
            </a:pPr>
            <a:r>
              <a:rPr lang="en-US" dirty="0"/>
              <a:t>All TMPs must be approved before being implemented. </a:t>
            </a:r>
          </a:p>
          <a:p>
            <a:pPr marL="174969" indent="-174969" defTabSz="933167">
              <a:buFont typeface="Arial" panose="020B0604020202020204" pitchFamily="34" charset="0"/>
              <a:buChar char="•"/>
              <a:defRPr/>
            </a:pPr>
            <a:r>
              <a:rPr lang="en-US" dirty="0"/>
              <a:t>DOTs have to determine where these responsibilities should be assigned based on job classification. In some cases, the same person can be used on multiple roles, although this should be minimized to avoid a conflict of interest. </a:t>
            </a:r>
          </a:p>
          <a:p>
            <a:pPr marL="174969" indent="-174969" defTabSz="933167">
              <a:buFont typeface="Arial" panose="020B0604020202020204" pitchFamily="34" charset="0"/>
              <a:buChar char="•"/>
              <a:defRPr/>
            </a:pPr>
            <a:r>
              <a:rPr lang="en-US" dirty="0"/>
              <a:t>TMP implementation requires trained, responsible personnel with sufficient knowledge and authority to implement the various elements of the TMP. </a:t>
            </a:r>
          </a:p>
          <a:p>
            <a:pPr marL="174969" indent="-174969" defTabSz="933167">
              <a:buFont typeface="Arial" panose="020B0604020202020204" pitchFamily="34" charset="0"/>
              <a:buChar char="•"/>
              <a:defRPr/>
            </a:pPr>
            <a:r>
              <a:rPr lang="en-US" dirty="0"/>
              <a:t>Both the agency and the contractor are required to designate a "responsible person" for this purpose.</a:t>
            </a:r>
          </a:p>
          <a:p>
            <a:r>
              <a:rPr lang="en-US" b="1" dirty="0"/>
              <a:t>Interactions: </a:t>
            </a:r>
            <a:r>
              <a:rPr lang="en-US" b="0" dirty="0"/>
              <a:t>None</a:t>
            </a:r>
          </a:p>
          <a:p>
            <a:pPr eaLnBrk="1" hangingPunct="1"/>
            <a:r>
              <a:rPr lang="en-US" b="1" dirty="0"/>
              <a:t>Notes: </a:t>
            </a:r>
            <a:r>
              <a:rPr lang="en-US" dirty="0"/>
              <a:t>None</a:t>
            </a:r>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5389276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a:t>
            </a:r>
            <a:r>
              <a:rPr lang="en-US" b="1" baseline="0" dirty="0"/>
              <a:t> </a:t>
            </a:r>
            <a:r>
              <a:rPr lang="en-US" b="0" baseline="0" dirty="0"/>
              <a:t>Continue discussing roles and responsibilities</a:t>
            </a:r>
          </a:p>
          <a:p>
            <a:pPr defTabSz="933167">
              <a:defRPr/>
            </a:pPr>
            <a:r>
              <a:rPr lang="en-US" b="1" dirty="0"/>
              <a:t>Background Information: </a:t>
            </a:r>
          </a:p>
          <a:p>
            <a:pPr marL="174969" indent="-174969" defTabSz="933167">
              <a:buFont typeface="Arial" panose="020B0604020202020204" pitchFamily="34" charset="0"/>
              <a:buChar char="•"/>
              <a:defRPr/>
            </a:pPr>
            <a:r>
              <a:rPr lang="en-US" dirty="0"/>
              <a:t>The list of stakeholders affected by a road project can be extensive. </a:t>
            </a:r>
          </a:p>
          <a:p>
            <a:pPr marL="174969" indent="-174969" defTabSz="933167">
              <a:buFont typeface="Arial" panose="020B0604020202020204" pitchFamily="34" charset="0"/>
              <a:buChar char="•"/>
              <a:defRPr/>
            </a:pPr>
            <a:r>
              <a:rPr lang="en-US" dirty="0"/>
              <a:t>Stakeholders may include those who perform public outreach, provide emergency services, and enforce laws, to name a few. Many times key persons are left out. </a:t>
            </a:r>
          </a:p>
          <a:p>
            <a:pPr marL="174969" indent="-174969" defTabSz="933167">
              <a:buFont typeface="Arial" panose="020B0604020202020204" pitchFamily="34" charset="0"/>
              <a:buChar char="•"/>
              <a:defRPr/>
            </a:pPr>
            <a:r>
              <a:rPr lang="en-US" dirty="0"/>
              <a:t>Often engineers think only within their own jurisdictions, while the project impacts can extend to other agencies, jurisdictions, and even other States. </a:t>
            </a:r>
          </a:p>
          <a:p>
            <a:pPr marL="174969" indent="-174969" defTabSz="933167">
              <a:buFont typeface="Arial" panose="020B0604020202020204" pitchFamily="34" charset="0"/>
              <a:buChar char="•"/>
              <a:defRPr/>
            </a:pPr>
            <a:r>
              <a:rPr lang="en-US" dirty="0"/>
              <a:t>The key stakeholder roles need to be clearly defined and contact information made available for use at a moment's notice</a:t>
            </a:r>
          </a:p>
          <a:p>
            <a:r>
              <a:rPr lang="en-US" b="1" dirty="0"/>
              <a:t>Interactions: </a:t>
            </a:r>
            <a:r>
              <a:rPr lang="en-US" b="0" dirty="0"/>
              <a:t>None</a:t>
            </a:r>
          </a:p>
          <a:p>
            <a:pPr eaLnBrk="1" hangingPunct="1"/>
            <a:r>
              <a:rPr lang="en-US" b="1" dirty="0"/>
              <a:t>Notes: </a:t>
            </a:r>
            <a:r>
              <a:rPr lang="en-US" dirty="0"/>
              <a:t>None</a:t>
            </a:r>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3094162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a:t>
            </a:r>
            <a:r>
              <a:rPr lang="en-US" b="1" baseline="0" dirty="0"/>
              <a:t> </a:t>
            </a:r>
            <a:r>
              <a:rPr lang="en-US" b="0" baseline="0" dirty="0"/>
              <a:t>Continue discussing roles and responsibilities</a:t>
            </a:r>
          </a:p>
          <a:p>
            <a:pPr defTabSz="933167">
              <a:defRPr/>
            </a:pPr>
            <a:r>
              <a:rPr lang="en-US" b="1" dirty="0"/>
              <a:t>Background Information: </a:t>
            </a:r>
          </a:p>
          <a:p>
            <a:pPr marL="174969" indent="-174969" defTabSz="933167">
              <a:buFont typeface="Arial" panose="020B0604020202020204" pitchFamily="34" charset="0"/>
              <a:buChar char="•"/>
              <a:defRPr/>
            </a:pPr>
            <a:r>
              <a:rPr lang="en-US" dirty="0"/>
              <a:t>The list of stakeholders affected by a road project can be extensive. </a:t>
            </a:r>
          </a:p>
          <a:p>
            <a:pPr marL="174969" indent="-174969" defTabSz="933167">
              <a:buFont typeface="Arial" panose="020B0604020202020204" pitchFamily="34" charset="0"/>
              <a:buChar char="•"/>
              <a:defRPr/>
            </a:pPr>
            <a:r>
              <a:rPr lang="en-US" dirty="0"/>
              <a:t>Stakeholders may include those who perform public outreach, provide emergency services, and enforce laws, to name a few. Many times key persons are left out. </a:t>
            </a:r>
          </a:p>
          <a:p>
            <a:pPr marL="174969" indent="-174969" defTabSz="933167">
              <a:buFont typeface="Arial" panose="020B0604020202020204" pitchFamily="34" charset="0"/>
              <a:buChar char="•"/>
              <a:defRPr/>
            </a:pPr>
            <a:r>
              <a:rPr lang="en-US" dirty="0"/>
              <a:t>Often engineers think only within their own jurisdictions, while the project impacts can extend to other agencies, jurisdictions, and even other States. </a:t>
            </a:r>
          </a:p>
          <a:p>
            <a:pPr marL="174969" indent="-174969" defTabSz="933167">
              <a:buFont typeface="Arial" panose="020B0604020202020204" pitchFamily="34" charset="0"/>
              <a:buChar char="•"/>
              <a:defRPr/>
            </a:pPr>
            <a:r>
              <a:rPr lang="en-US" dirty="0"/>
              <a:t>The key stakeholder roles need to be clearly defined and contact information made available for use at a moment's notice</a:t>
            </a:r>
          </a:p>
          <a:p>
            <a:r>
              <a:rPr lang="en-US" b="1" dirty="0"/>
              <a:t>Interactions: </a:t>
            </a:r>
            <a:r>
              <a:rPr lang="en-US" b="0" dirty="0"/>
              <a:t>None</a:t>
            </a:r>
          </a:p>
          <a:p>
            <a:pPr eaLnBrk="1" hangingPunct="1"/>
            <a:r>
              <a:rPr lang="en-US" b="1" dirty="0"/>
              <a:t>Notes: </a:t>
            </a:r>
            <a:r>
              <a:rPr lang="en-US" dirty="0"/>
              <a:t>None</a:t>
            </a:r>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30692880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a:t>
            </a:r>
            <a:r>
              <a:rPr lang="en-US" b="1" baseline="0" dirty="0"/>
              <a:t> </a:t>
            </a:r>
            <a:r>
              <a:rPr lang="en-US" b="0" baseline="0" dirty="0"/>
              <a:t>Discuss TMP Teams</a:t>
            </a:r>
          </a:p>
          <a:p>
            <a:pPr defTabSz="933167">
              <a:defRPr/>
            </a:pPr>
            <a:r>
              <a:rPr lang="en-US" b="1" dirty="0"/>
              <a:t>Background Information: </a:t>
            </a:r>
          </a:p>
          <a:p>
            <a:pPr marL="174969" indent="-174969" defTabSz="933167">
              <a:buFont typeface="Arial" panose="020B0604020202020204" pitchFamily="34" charset="0"/>
              <a:buChar char="•"/>
              <a:defRPr/>
            </a:pPr>
            <a:r>
              <a:rPr lang="en-US" dirty="0"/>
              <a:t>Forming a TMP team to help with TMP development, coordination, review, and implementation can be helpful. Several States use TMP teams, primarily on significant projects. </a:t>
            </a:r>
          </a:p>
          <a:p>
            <a:pPr marL="174969" indent="-174969" defTabSz="933167">
              <a:buFont typeface="Arial" panose="020B0604020202020204" pitchFamily="34" charset="0"/>
              <a:buChar char="•"/>
              <a:defRPr/>
            </a:pPr>
            <a:r>
              <a:rPr lang="en-US" dirty="0"/>
              <a:t>A well-balanced team includes a range of appropriate stakeholders. Regular team meetings including the project designer, resident engineer, law enforcement officials, contractor, community representatives, and other stakeholders on major projects can help ensure that work zone management will be effective. A preliminary meeting of this type during the early stage of TMP development helps to identify potential work zone issues early in the process and to clearly define roles and responsibilities. </a:t>
            </a:r>
          </a:p>
          <a:p>
            <a:pPr marL="174969" indent="-174969" defTabSz="933167">
              <a:buFont typeface="Arial" panose="020B0604020202020204" pitchFamily="34" charset="0"/>
              <a:buChar char="•"/>
              <a:defRPr/>
            </a:pPr>
            <a:r>
              <a:rPr lang="en-US" dirty="0"/>
              <a:t>The sample table shown here can be useful for documenting the contact information and roles and responsibilities of TMP team members. The table can be modified as the TMP Progresses,</a:t>
            </a:r>
          </a:p>
          <a:p>
            <a:r>
              <a:rPr lang="en-US" b="1" dirty="0"/>
              <a:t>Interactions: </a:t>
            </a:r>
            <a:r>
              <a:rPr lang="en-US" b="0" dirty="0"/>
              <a:t>None</a:t>
            </a:r>
          </a:p>
          <a:p>
            <a:pPr eaLnBrk="1" hangingPunct="1"/>
            <a:r>
              <a:rPr lang="en-US" b="1" dirty="0"/>
              <a:t>Notes: </a:t>
            </a:r>
            <a:r>
              <a:rPr lang="en-US" dirty="0"/>
              <a:t>None</a:t>
            </a:r>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21329583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a:t>
            </a:r>
            <a:r>
              <a:rPr lang="en-US" b="1" baseline="0" dirty="0"/>
              <a:t> </a:t>
            </a:r>
            <a:r>
              <a:rPr lang="en-US" dirty="0"/>
              <a:t>provide exercise background information </a:t>
            </a:r>
            <a:endParaRPr lang="en-US" b="1" baseline="0" dirty="0"/>
          </a:p>
          <a:p>
            <a:pPr defTabSz="933167">
              <a:defRPr/>
            </a:pPr>
            <a:r>
              <a:rPr lang="en-US" b="1" dirty="0"/>
              <a:t>Background Information: </a:t>
            </a:r>
          </a:p>
          <a:p>
            <a:r>
              <a:rPr lang="en-US" sz="1300" dirty="0"/>
              <a:t>The main corridor is a 6-lane arterial with an ADT of 65,000 vehicles; approximately 60% is commuter traffic.</a:t>
            </a:r>
          </a:p>
          <a:p>
            <a:r>
              <a:rPr lang="en-US" b="1" dirty="0"/>
              <a:t>Interactions: </a:t>
            </a:r>
            <a:r>
              <a:rPr lang="en-US" b="0" dirty="0"/>
              <a:t>None</a:t>
            </a:r>
          </a:p>
          <a:p>
            <a:pPr eaLnBrk="1" hangingPunct="1"/>
            <a:r>
              <a:rPr lang="en-US" b="1" dirty="0"/>
              <a:t>Notes: </a:t>
            </a:r>
            <a:r>
              <a:rPr lang="en-US" dirty="0"/>
              <a:t>None</a:t>
            </a:r>
          </a:p>
          <a:p>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25863482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a:t>
            </a:r>
            <a:r>
              <a:rPr lang="en-US" b="1" baseline="0" dirty="0"/>
              <a:t>  </a:t>
            </a:r>
            <a:r>
              <a:rPr lang="en-US" b="0" baseline="0" dirty="0"/>
              <a:t>Provide</a:t>
            </a:r>
            <a:r>
              <a:rPr lang="en-US" b="0" dirty="0"/>
              <a:t> background information on exercise</a:t>
            </a:r>
            <a:endParaRPr lang="en-US" b="0" baseline="0" dirty="0"/>
          </a:p>
          <a:p>
            <a:pPr defTabSz="933167">
              <a:defRPr/>
            </a:pPr>
            <a:r>
              <a:rPr lang="en-US" b="1" dirty="0"/>
              <a:t>Background Information: </a:t>
            </a:r>
          </a:p>
          <a:p>
            <a:r>
              <a:rPr lang="en-US" sz="1300" dirty="0"/>
              <a:t>A transportation agency is planning several road projects.</a:t>
            </a:r>
          </a:p>
          <a:p>
            <a:r>
              <a:rPr lang="en-US" sz="1300" dirty="0"/>
              <a:t>These projects include significant infrastructure improvements in close proximity (within 1 square mile) to each other.</a:t>
            </a:r>
          </a:p>
          <a:p>
            <a:r>
              <a:rPr lang="en-US" sz="1300" dirty="0"/>
              <a:t>The projects were designed at different times, as noted below, but lack of funding delayed construction. The DOT now has programmed funding to undertake all projects in fall 2021. </a:t>
            </a:r>
          </a:p>
          <a:p>
            <a:r>
              <a:rPr lang="en-US" sz="1300" dirty="0"/>
              <a:t>The main corridor is a 6-lane arterial with an ADT of 65,000 vehicles; approximately 60% is commuter traffic.</a:t>
            </a:r>
            <a:endParaRPr lang="en-US" dirty="0"/>
          </a:p>
          <a:p>
            <a:r>
              <a:rPr lang="en-US" b="1" dirty="0"/>
              <a:t>Interactions: </a:t>
            </a:r>
            <a:r>
              <a:rPr lang="en-US" b="0" dirty="0"/>
              <a:t>None</a:t>
            </a:r>
          </a:p>
          <a:p>
            <a:pPr eaLnBrk="1" hangingPunct="1"/>
            <a:r>
              <a:rPr lang="en-US" b="1" dirty="0"/>
              <a:t>Notes: ADA = average daily traffic</a:t>
            </a:r>
            <a:endParaRPr lang="en-US" dirty="0"/>
          </a:p>
          <a:p>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29064443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a:t>
            </a:r>
            <a:r>
              <a:rPr lang="en-US" b="1" baseline="0" dirty="0"/>
              <a:t>  </a:t>
            </a:r>
            <a:r>
              <a:rPr lang="en-US" baseline="0" dirty="0"/>
              <a:t>provide</a:t>
            </a:r>
            <a:r>
              <a:rPr lang="en-US" dirty="0"/>
              <a:t> background information on exercise</a:t>
            </a:r>
            <a:endParaRPr lang="en-US" baseline="0" dirty="0"/>
          </a:p>
          <a:p>
            <a:pPr defTabSz="933167">
              <a:defRPr/>
            </a:pPr>
            <a:r>
              <a:rPr lang="en-US" b="1" dirty="0"/>
              <a:t>Background Information: </a:t>
            </a:r>
          </a:p>
          <a:p>
            <a:r>
              <a:rPr lang="en-US" dirty="0">
                <a:effectLst/>
                <a:latin typeface="Arial"/>
              </a:rPr>
              <a:t>The projects in the vicinity include(design dates in parenthesis):</a:t>
            </a:r>
          </a:p>
          <a:p>
            <a:pPr marL="171450" indent="-171450">
              <a:buFont typeface="Arial" panose="020B0604020202020204" pitchFamily="34" charset="0"/>
              <a:buChar char="•"/>
            </a:pPr>
            <a:r>
              <a:rPr lang="en-US" dirty="0">
                <a:effectLst/>
                <a:latin typeface="Arial"/>
              </a:rPr>
              <a:t>Project A (2018): Resurface/Rehabilitate Brentwood Road </a:t>
            </a:r>
          </a:p>
          <a:p>
            <a:pPr marL="171450" indent="-171450">
              <a:buFont typeface="Arial" panose="020B0604020202020204" pitchFamily="34" charset="0"/>
              <a:buChar char="•"/>
            </a:pPr>
            <a:r>
              <a:rPr lang="en-US" dirty="0">
                <a:effectLst/>
                <a:latin typeface="Arial"/>
              </a:rPr>
              <a:t>Project B(2018): Replace Bridge over New York Avenue </a:t>
            </a:r>
          </a:p>
          <a:p>
            <a:pPr marL="171450" indent="-171450">
              <a:buFont typeface="Arial" panose="020B0604020202020204" pitchFamily="34" charset="0"/>
              <a:buChar char="•"/>
            </a:pPr>
            <a:r>
              <a:rPr lang="en-US" dirty="0">
                <a:effectLst/>
                <a:latin typeface="Arial"/>
              </a:rPr>
              <a:t>Project C(2016): Reconstruct the New York Avenue including bridge (C1)</a:t>
            </a:r>
          </a:p>
          <a:p>
            <a:pPr marL="171450" indent="-171450">
              <a:buFont typeface="Arial" panose="020B0604020202020204" pitchFamily="34" charset="0"/>
              <a:buChar char="•"/>
            </a:pPr>
            <a:r>
              <a:rPr lang="en-US" dirty="0">
                <a:effectLst/>
                <a:latin typeface="Arial"/>
              </a:rPr>
              <a:t>Project D(2016): Traffic Safety Improvement Project at intersection </a:t>
            </a:r>
          </a:p>
          <a:p>
            <a:pPr marL="171450" indent="-171450">
              <a:buFont typeface="Arial" panose="020B0604020202020204" pitchFamily="34" charset="0"/>
              <a:buChar char="•"/>
            </a:pPr>
            <a:r>
              <a:rPr lang="en-US" dirty="0">
                <a:effectLst/>
                <a:latin typeface="Arial"/>
              </a:rPr>
              <a:t>Project E (2014): Reconstruction of 1</a:t>
            </a:r>
            <a:r>
              <a:rPr lang="en-US" baseline="30000" dirty="0">
                <a:effectLst/>
                <a:latin typeface="Arial"/>
              </a:rPr>
              <a:t>st</a:t>
            </a:r>
            <a:r>
              <a:rPr lang="en-US" dirty="0">
                <a:effectLst/>
                <a:latin typeface="Arial"/>
              </a:rPr>
              <a:t> Street </a:t>
            </a:r>
          </a:p>
          <a:p>
            <a:r>
              <a:rPr lang="en-US" b="1" dirty="0"/>
              <a:t>Interactions: </a:t>
            </a:r>
            <a:r>
              <a:rPr lang="en-US" b="0" dirty="0"/>
              <a:t>None</a:t>
            </a:r>
          </a:p>
          <a:p>
            <a:pPr eaLnBrk="1" hangingPunct="1"/>
            <a:r>
              <a:rPr lang="en-US" b="1" dirty="0"/>
              <a:t>Notes: </a:t>
            </a:r>
            <a:r>
              <a:rPr lang="en-US" dirty="0"/>
              <a:t>None</a:t>
            </a:r>
          </a:p>
          <a:p>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40317651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a:t>
            </a:r>
            <a:r>
              <a:rPr lang="en-US" b="1" baseline="0" dirty="0"/>
              <a:t> </a:t>
            </a:r>
            <a:r>
              <a:rPr lang="en-US" baseline="0" dirty="0"/>
              <a:t>Review exercise</a:t>
            </a:r>
            <a:r>
              <a:rPr lang="en-US" dirty="0"/>
              <a:t> questions</a:t>
            </a:r>
            <a:endParaRPr lang="en-US" baseline="0" dirty="0"/>
          </a:p>
          <a:p>
            <a:pPr defTabSz="933167">
              <a:defRPr/>
            </a:pPr>
            <a:r>
              <a:rPr lang="en-US" b="1" dirty="0"/>
              <a:t>Background Information:</a:t>
            </a:r>
          </a:p>
          <a:p>
            <a:pPr defTabSz="933167">
              <a:defRPr/>
            </a:pPr>
            <a:r>
              <a:rPr lang="en-US" sz="1100" b="1" dirty="0"/>
              <a:t>1. As the Project Engineer for one of five construction projects, identify some key issues that could arise if all projects start together, as planned, for Fall 2021? </a:t>
            </a:r>
            <a:r>
              <a:rPr lang="en-US" sz="1100" dirty="0"/>
              <a:t>Examples of conflicts include: Overlap of construction limits, Contradictory temporary signing and pavement marking plans, Contradictory lane shifts, closures, and sidewalks, and Contradictory work zone information provided to public. Project coordination is required to ensure that all MOT strategies, including temporary lane closures and various traffic switches are coordinated to minimize road user confusion and impacts. Because of the close proximity of the projects C, D, and E to each other, it is crucial to have lane closures between projects well coordinated and consistent to avoid driver confusion and potential unsafe situations. </a:t>
            </a:r>
          </a:p>
          <a:p>
            <a:r>
              <a:rPr lang="en-US" sz="1100" b="1" dirty="0"/>
              <a:t>2. </a:t>
            </a:r>
            <a:r>
              <a:rPr lang="en-US" sz="1100" b="1"/>
              <a:t>What </a:t>
            </a:r>
            <a:r>
              <a:rPr lang="en-US" sz="1100" b="1" dirty="0"/>
              <a:t>are some possible ways to handle coordination?</a:t>
            </a:r>
            <a:r>
              <a:rPr lang="en-US" sz="1100" dirty="0"/>
              <a:t> Coordination within and across agencies and other stakeholders of all the projects is crucial for the successful development and implementation of a TMP. Some possible ways to achieve this coordination are:  A joint stakeholder meeting to coordinate development of individual project TMPs. An impact assessment of the combined impacts of the projects on mobility and safety, using updated traffic data since several of these projects were designed years earlier.  Development of an area-wide TMP including all the projects (A through E) and project stakeholders.  Clearly defining roles and responsibilities. A working meeting among all project engineers prior to construction initiation.  Regular (e.g., weekly) project meetings to discuss upcoming lane closures, traffic shifts, etc. Central public relations personnel for all projects to ensure consistent public message.  Quarterly stakeholder meetings with emergency services, utilities, transit, etc., to keep all abreast of upcoming events.</a:t>
            </a:r>
          </a:p>
          <a:p>
            <a:r>
              <a:rPr lang="en-US" sz="1100" b="1" dirty="0"/>
              <a:t>Interactions: </a:t>
            </a:r>
            <a:r>
              <a:rPr lang="en-US" sz="1100" dirty="0"/>
              <a:t>None</a:t>
            </a:r>
          </a:p>
          <a:p>
            <a:pPr eaLnBrk="1" hangingPunct="1"/>
            <a:r>
              <a:rPr lang="en-US" sz="1100" b="1" dirty="0"/>
              <a:t>Notes: </a:t>
            </a:r>
            <a:r>
              <a:rPr lang="en-US" sz="1100" dirty="0"/>
              <a:t>None</a:t>
            </a:r>
          </a:p>
          <a:p>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2004303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a:t>
            </a:r>
            <a:r>
              <a:rPr lang="en-US" b="1" baseline="0" dirty="0"/>
              <a:t> </a:t>
            </a:r>
            <a:r>
              <a:rPr lang="en-US" b="0" baseline="0" dirty="0"/>
              <a:t>Introduce module topics</a:t>
            </a:r>
          </a:p>
          <a:p>
            <a:pPr defTabSz="933167">
              <a:defRPr/>
            </a:pPr>
            <a:r>
              <a:rPr lang="en-US" b="1" dirty="0"/>
              <a:t>Background Information: </a:t>
            </a:r>
          </a:p>
          <a:p>
            <a:r>
              <a:rPr lang="en-US" dirty="0"/>
              <a:t>TMP coordination discusses stakeholders; internal project coordination; coordinating multiple projects; interagency coordination; roles and responsibilities; and TMP teams. The module concludes with an exercise to help you apply what you have learned.  </a:t>
            </a:r>
          </a:p>
          <a:p>
            <a:r>
              <a:rPr lang="en-US" b="1" dirty="0"/>
              <a:t>Interactions: </a:t>
            </a:r>
            <a:r>
              <a:rPr lang="en-US" b="0" dirty="0"/>
              <a:t>None</a:t>
            </a:r>
          </a:p>
          <a:p>
            <a:pPr eaLnBrk="1" hangingPunct="1"/>
            <a:r>
              <a:rPr lang="en-US" b="1" dirty="0"/>
              <a:t>Notes: </a:t>
            </a:r>
            <a:r>
              <a:rPr lang="en-US" dirty="0"/>
              <a:t>None</a:t>
            </a:r>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36299398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Review and discuss impact assessments</a:t>
            </a:r>
          </a:p>
          <a:p>
            <a:pPr eaLnBrk="1" hangingPunct="1"/>
            <a:r>
              <a:rPr lang="en-US" b="1" dirty="0"/>
              <a:t>Background Information: </a:t>
            </a:r>
            <a:r>
              <a:rPr lang="en-US" dirty="0"/>
              <a:t>Review questions</a:t>
            </a:r>
          </a:p>
          <a:p>
            <a:r>
              <a:rPr lang="en-US" b="1" dirty="0"/>
              <a:t>Interactions: </a:t>
            </a:r>
            <a:r>
              <a:rPr lang="en-US" dirty="0"/>
              <a:t>None.</a:t>
            </a:r>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9580924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Slide Image Placeholder 1"/>
          <p:cNvSpPr>
            <a:spLocks noGrp="1" noRot="1" noChangeAspect="1" noTextEdit="1"/>
          </p:cNvSpPr>
          <p:nvPr>
            <p:ph type="sldImg"/>
          </p:nvPr>
        </p:nvSpPr>
        <p:spPr bwMode="auto">
          <a:noFill/>
          <a:ln>
            <a:solidFill>
              <a:srgbClr val="000000"/>
            </a:solidFill>
            <a:miter lim="800000"/>
            <a:headEnd/>
            <a:tailEnd/>
          </a:ln>
        </p:spPr>
      </p:sp>
      <p:sp>
        <p:nvSpPr>
          <p:cNvPr id="292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dirty="0"/>
              <a:t>Key Message: </a:t>
            </a:r>
            <a:r>
              <a:rPr lang="en-US" dirty="0"/>
              <a:t>Questions</a:t>
            </a:r>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dirty="0"/>
              <a:t>Let’s take your questions.</a:t>
            </a:r>
            <a:endParaRPr lang="en-US" b="1" dirty="0"/>
          </a:p>
          <a:p>
            <a:pPr eaLnBrk="1" hangingPunct="1"/>
            <a:r>
              <a:rPr lang="en-US" b="1" dirty="0"/>
              <a:t>Suggested Questions: </a:t>
            </a:r>
            <a:r>
              <a:rPr lang="en-US" b="0" dirty="0"/>
              <a:t>Any questions before we move to the next module?</a:t>
            </a:r>
          </a:p>
          <a:p>
            <a:pPr eaLnBrk="1" hangingPunct="1"/>
            <a:r>
              <a:rPr lang="en-US" b="1" dirty="0"/>
              <a:t>Additional Information: </a:t>
            </a:r>
            <a:r>
              <a:rPr lang="en-US" dirty="0"/>
              <a:t>None</a:t>
            </a:r>
            <a:endParaRPr lang="en-US" b="1" dirty="0"/>
          </a:p>
          <a:p>
            <a:pPr eaLnBrk="1" hangingPunct="1"/>
            <a:r>
              <a:rPr lang="en-US" b="1" dirty="0"/>
              <a:t>Possible Problems: </a:t>
            </a:r>
            <a:r>
              <a:rPr lang="en-US" b="0" dirty="0"/>
              <a:t>If no questions, you may want to ask your own.</a:t>
            </a:r>
          </a:p>
          <a:p>
            <a:endParaRPr lang="en-US" dirty="0"/>
          </a:p>
        </p:txBody>
      </p:sp>
      <p:sp>
        <p:nvSpPr>
          <p:cNvPr id="108548" name="Slide Number Placeholder 3"/>
          <p:cNvSpPr>
            <a:spLocks noGrp="1"/>
          </p:cNvSpPr>
          <p:nvPr>
            <p:ph type="sldNum" sz="quarter" idx="5"/>
          </p:nvPr>
        </p:nvSpPr>
        <p:spPr bwMode="auto">
          <a:ln>
            <a:miter lim="800000"/>
            <a:headEnd/>
            <a:tailEnd/>
          </a:ln>
        </p:spPr>
        <p:txBody>
          <a:bodyPr/>
          <a:lstStyle/>
          <a:p>
            <a:pPr>
              <a:defRPr/>
            </a:pPr>
            <a:fld id="{F73E7F64-9528-4068-BB5B-24DF576B05AE}" type="slidenum">
              <a:rPr lang="en-US"/>
              <a:pPr>
                <a:defRPr/>
              </a:pPr>
              <a:t>21</a:t>
            </a:fld>
            <a:endParaRPr lang="en-US" dirty="0"/>
          </a:p>
        </p:txBody>
      </p:sp>
    </p:spTree>
    <p:extLst>
      <p:ext uri="{BB962C8B-B14F-4D97-AF65-F5344CB8AC3E}">
        <p14:creationId xmlns:p14="http://schemas.microsoft.com/office/powerpoint/2010/main" val="36162929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sz="1100" b="1" dirty="0"/>
              <a:t>Key Message:</a:t>
            </a:r>
            <a:r>
              <a:rPr lang="en-US" sz="1100" b="1" baseline="0" dirty="0"/>
              <a:t> </a:t>
            </a:r>
            <a:r>
              <a:rPr lang="en-US" sz="1100" baseline="0" dirty="0"/>
              <a:t>Discuss each of the stakeholders</a:t>
            </a:r>
          </a:p>
          <a:p>
            <a:pPr defTabSz="933167">
              <a:defRPr/>
            </a:pPr>
            <a:r>
              <a:rPr lang="en-US" sz="1100" b="1" dirty="0"/>
              <a:t>Background Information: </a:t>
            </a:r>
          </a:p>
          <a:p>
            <a:pPr defTabSz="933167">
              <a:defRPr/>
            </a:pPr>
            <a:r>
              <a:rPr lang="en-US" sz="1100" dirty="0"/>
              <a:t>Coordinate with key stakeholders to identify work zone impact issues to consider and management strategies to address them</a:t>
            </a:r>
            <a:endParaRPr lang="en-US" sz="1100" b="1" dirty="0"/>
          </a:p>
          <a:p>
            <a:pPr marL="174969" indent="-174969">
              <a:buFont typeface="Arial" panose="020B0604020202020204" pitchFamily="34" charset="0"/>
              <a:buChar char="•"/>
            </a:pPr>
            <a:r>
              <a:rPr lang="en-US" sz="1100" dirty="0"/>
              <a:t>Coordination within and across agencies and other stakeholders at different stages of the project is crucial for the successful development and implementation of a TMP. </a:t>
            </a:r>
          </a:p>
          <a:p>
            <a:pPr marL="174969" indent="-174969">
              <a:buFont typeface="Arial" panose="020B0604020202020204" pitchFamily="34" charset="0"/>
              <a:buChar char="•"/>
            </a:pPr>
            <a:r>
              <a:rPr lang="en-US" sz="1100" dirty="0"/>
              <a:t>Regular meetings are one way to bring all stakeholders together and share the same information in a timely and accurate manner. Note that meetings can be scheduled monthly,</a:t>
            </a:r>
            <a:r>
              <a:rPr lang="en-US" sz="1100" baseline="0" dirty="0"/>
              <a:t> as needed or scheduled at the conclusion of each meeting. Depending on the project and issues, some stakeholders attendance could be more important than others.</a:t>
            </a:r>
            <a:endParaRPr lang="en-US" sz="1100" dirty="0"/>
          </a:p>
          <a:p>
            <a:pPr marL="174969" indent="-174969">
              <a:buFont typeface="Arial" panose="020B0604020202020204" pitchFamily="34" charset="0"/>
              <a:buChar char="•"/>
            </a:pPr>
            <a:r>
              <a:rPr lang="en-US" sz="1100" dirty="0"/>
              <a:t>The list of stakeholders needs to be carefully thought out and may include agencies outside the project jurisdiction. </a:t>
            </a:r>
          </a:p>
          <a:p>
            <a:pPr marL="641553" lvl="1" indent="-174969">
              <a:buFont typeface="Arial" panose="020B0604020202020204" pitchFamily="34" charset="0"/>
              <a:buChar char="•"/>
            </a:pPr>
            <a:r>
              <a:rPr lang="en-US" sz="1100" dirty="0"/>
              <a:t>For example, if the project is along an evacuation route, then Federal agencies like the Department of Homeland Security may need to be notified. </a:t>
            </a:r>
          </a:p>
          <a:p>
            <a:pPr marL="641553" lvl="1" indent="-174969">
              <a:buFont typeface="Arial" panose="020B0604020202020204" pitchFamily="34" charset="0"/>
              <a:buChar char="•"/>
            </a:pPr>
            <a:r>
              <a:rPr lang="en-US" sz="1100" dirty="0"/>
              <a:t>Another consideration is emergency response. While coordination with emergency responders is always important, if the project is near a hospital additional stakeholders from EMS need to be at the table. </a:t>
            </a:r>
          </a:p>
          <a:p>
            <a:pPr marL="174969" indent="-174969">
              <a:buFont typeface="Arial" panose="020B0604020202020204" pitchFamily="34" charset="0"/>
              <a:buChar char="•"/>
            </a:pPr>
            <a:r>
              <a:rPr lang="en-US" sz="1100" dirty="0"/>
              <a:t>The stakeholders list can be added to as the project progresses and new needs arise. </a:t>
            </a:r>
          </a:p>
          <a:p>
            <a:r>
              <a:rPr lang="en-US" sz="1100" b="1" dirty="0"/>
              <a:t>Interactions: </a:t>
            </a:r>
            <a:r>
              <a:rPr lang="en-US" sz="1100" b="0" dirty="0"/>
              <a:t>Start discussions</a:t>
            </a:r>
            <a:r>
              <a:rPr lang="en-US" sz="1100" b="0" baseline="0" dirty="0"/>
              <a:t> with students and the roles and responsibilities of each of the stakeholders.</a:t>
            </a:r>
            <a:endParaRPr lang="en-US" sz="1100" b="0" dirty="0"/>
          </a:p>
          <a:p>
            <a:pPr eaLnBrk="1" hangingPunct="1"/>
            <a:r>
              <a:rPr lang="en-US" sz="1100" b="1" dirty="0"/>
              <a:t>Notes: </a:t>
            </a:r>
            <a:r>
              <a:rPr lang="en-US" sz="1100" dirty="0"/>
              <a:t>None</a:t>
            </a:r>
          </a:p>
          <a:p>
            <a:pPr eaLnBrk="1" hangingPunct="1"/>
            <a:endParaRPr lang="en-US" sz="1100" b="1" dirty="0"/>
          </a:p>
          <a:p>
            <a:endParaRPr lang="en-US" sz="1100"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27063192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a:t>
            </a:r>
            <a:r>
              <a:rPr lang="en-US" b="1" baseline="0" dirty="0"/>
              <a:t> </a:t>
            </a:r>
            <a:r>
              <a:rPr lang="en-US" b="0" baseline="0" dirty="0"/>
              <a:t>Talk about Internal Project Coordination</a:t>
            </a:r>
          </a:p>
          <a:p>
            <a:pPr defTabSz="933167">
              <a:defRPr/>
            </a:pPr>
            <a:r>
              <a:rPr lang="en-US" b="1" dirty="0"/>
              <a:t>Background Information: </a:t>
            </a:r>
          </a:p>
          <a:p>
            <a:pPr marL="174969" indent="-174969">
              <a:buFont typeface="Arial" panose="020B0604020202020204" pitchFamily="34" charset="0"/>
              <a:buChar char="•"/>
            </a:pPr>
            <a:r>
              <a:rPr lang="en-US" dirty="0"/>
              <a:t>The TMP is a living document that needs to be developed and adjusted as the project progresses throughout the various phases and even during construction as major changes take place. Greater consideration of work zone impacts as project decisions are made during scoping, alternatives analysis, and design, the greater the chance that solutions to traffic issues can be engineered into the design. </a:t>
            </a:r>
          </a:p>
          <a:p>
            <a:pPr marL="174969" indent="-174969">
              <a:buFont typeface="Arial" panose="020B0604020202020204" pitchFamily="34" charset="0"/>
              <a:buChar char="•"/>
            </a:pPr>
            <a:r>
              <a:rPr lang="en-US" dirty="0"/>
              <a:t>In traditional design/bid/build projects, the goal should be to complete most of the TMP by 60% design. The TMP development</a:t>
            </a:r>
            <a:r>
              <a:rPr lang="en-US" baseline="0" dirty="0"/>
              <a:t> </a:t>
            </a:r>
            <a:r>
              <a:rPr lang="en-US" dirty="0"/>
              <a:t>needs to be closely coordinated with key stakeholders throughout all stages of design. During construction the TMP manager needs to work closely with the contractor and affected stakeholders as major updates/changes can result due to post design changes. </a:t>
            </a:r>
          </a:p>
          <a:p>
            <a:pPr marL="174969" indent="-174969">
              <a:buFont typeface="Arial" panose="020B0604020202020204" pitchFamily="34" charset="0"/>
              <a:buChar char="•"/>
            </a:pPr>
            <a:r>
              <a:rPr lang="en-US" dirty="0"/>
              <a:t>For design-build projects, the TMP should be developed within 30-60 days of notice-to-proceed (NTP) and should lay out the procedures and process to be followed in the future design phases. </a:t>
            </a:r>
          </a:p>
          <a:p>
            <a:r>
              <a:rPr lang="en-US" b="1" dirty="0"/>
              <a:t>Interactions: </a:t>
            </a:r>
            <a:r>
              <a:rPr lang="en-US" b="0" dirty="0"/>
              <a:t>None</a:t>
            </a:r>
          </a:p>
          <a:p>
            <a:pPr eaLnBrk="1" hangingPunct="1"/>
            <a:r>
              <a:rPr lang="en-US" b="1" dirty="0"/>
              <a:t>Notes: </a:t>
            </a:r>
            <a:r>
              <a:rPr lang="en-US" dirty="0"/>
              <a:t>None</a:t>
            </a:r>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35508062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a:t>
            </a:r>
            <a:r>
              <a:rPr lang="en-US" b="1" baseline="0" dirty="0"/>
              <a:t> </a:t>
            </a:r>
            <a:r>
              <a:rPr lang="en-US" b="0" baseline="0" dirty="0"/>
              <a:t>Talk about Internal Project Coordination</a:t>
            </a:r>
          </a:p>
          <a:p>
            <a:pPr defTabSz="933167">
              <a:defRPr/>
            </a:pPr>
            <a:r>
              <a:rPr lang="en-US" b="1" dirty="0"/>
              <a:t>Background Information: </a:t>
            </a:r>
          </a:p>
          <a:p>
            <a:pPr marL="174969" indent="-174969">
              <a:buFont typeface="Arial" panose="020B0604020202020204" pitchFamily="34" charset="0"/>
              <a:buChar char="•"/>
            </a:pPr>
            <a:r>
              <a:rPr lang="en-US" dirty="0"/>
              <a:t>The TMP is a living document that needs to be developed and adjusted as the project progresses throughout the various phases and even during construction as major changes take place. Greater consideration of work zone impacts as project decisions are made during scoping, alternatives analysis, and design, the greater the chance that solutions to traffic issues can be engineered into the design. </a:t>
            </a:r>
          </a:p>
          <a:p>
            <a:pPr marL="174969" indent="-174969">
              <a:buFont typeface="Arial" panose="020B0604020202020204" pitchFamily="34" charset="0"/>
              <a:buChar char="•"/>
            </a:pPr>
            <a:r>
              <a:rPr lang="en-US" dirty="0"/>
              <a:t>In traditional design/bid/build projects, the goal should be to complete most of the TMP by 60% design. The TMP development</a:t>
            </a:r>
            <a:r>
              <a:rPr lang="en-US" baseline="0" dirty="0"/>
              <a:t> </a:t>
            </a:r>
            <a:r>
              <a:rPr lang="en-US" dirty="0"/>
              <a:t>needs to be closely coordinated with key stakeholders throughout all stages of design. During construction the TMP manager needs to work closely with the contractor and affected stakeholders as major updates/changes can result due to post design changes. </a:t>
            </a:r>
          </a:p>
          <a:p>
            <a:pPr marL="174969" indent="-174969">
              <a:buFont typeface="Arial" panose="020B0604020202020204" pitchFamily="34" charset="0"/>
              <a:buChar char="•"/>
            </a:pPr>
            <a:r>
              <a:rPr lang="en-US" dirty="0"/>
              <a:t>For design-build projects, the TMP should be developed within 30-60 days of notice-to-proceed (NTP) and should lay out the procedures and process to be followed in the future design phases. </a:t>
            </a:r>
          </a:p>
          <a:p>
            <a:r>
              <a:rPr lang="en-US" b="1" dirty="0"/>
              <a:t>Interactions: </a:t>
            </a:r>
            <a:r>
              <a:rPr lang="en-US" b="0" dirty="0"/>
              <a:t>None</a:t>
            </a:r>
          </a:p>
          <a:p>
            <a:pPr eaLnBrk="1" hangingPunct="1"/>
            <a:r>
              <a:rPr lang="en-US" b="1" dirty="0"/>
              <a:t>Notes: </a:t>
            </a:r>
            <a:r>
              <a:rPr lang="en-US" dirty="0"/>
              <a:t>None</a:t>
            </a:r>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41919440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a:t>
            </a:r>
            <a:r>
              <a:rPr lang="en-US" b="1" baseline="0" dirty="0"/>
              <a:t> </a:t>
            </a:r>
            <a:r>
              <a:rPr lang="en-US" b="0" baseline="0" dirty="0"/>
              <a:t>Talk about Internal Project Coordination</a:t>
            </a:r>
          </a:p>
          <a:p>
            <a:pPr defTabSz="933167">
              <a:defRPr/>
            </a:pPr>
            <a:r>
              <a:rPr lang="en-US" b="1" dirty="0"/>
              <a:t>Background Information: </a:t>
            </a:r>
          </a:p>
          <a:p>
            <a:pPr marL="174969" indent="-174969">
              <a:buFont typeface="Arial" panose="020B0604020202020204" pitchFamily="34" charset="0"/>
              <a:buChar char="•"/>
            </a:pPr>
            <a:r>
              <a:rPr lang="en-US" dirty="0"/>
              <a:t>The TMP is a living document that needs to be developed and adjusted as the project progresses throughout the various phases and even during construction as major changes take place. Greater consideration of work zone impacts as project decisions are made during scoping, alternatives analysis, and design, the greater the chance that solutions to traffic issues can be engineered into the design. </a:t>
            </a:r>
          </a:p>
          <a:p>
            <a:pPr marL="174969" indent="-174969">
              <a:buFont typeface="Arial" panose="020B0604020202020204" pitchFamily="34" charset="0"/>
              <a:buChar char="•"/>
            </a:pPr>
            <a:r>
              <a:rPr lang="en-US" dirty="0"/>
              <a:t>In traditional design/bid/build projects, the goal should be to complete most of the TMP by 60% design. The TMP development</a:t>
            </a:r>
            <a:r>
              <a:rPr lang="en-US" baseline="0" dirty="0"/>
              <a:t> </a:t>
            </a:r>
            <a:r>
              <a:rPr lang="en-US" dirty="0"/>
              <a:t>needs to be closely coordinated with key stakeholders throughout all stages of design. During construction the TMP manager needs to work closely with the contractor and affected stakeholders as major updates/changes can result due to post design changes. </a:t>
            </a:r>
          </a:p>
          <a:p>
            <a:pPr marL="174969" indent="-174969">
              <a:buFont typeface="Arial" panose="020B0604020202020204" pitchFamily="34" charset="0"/>
              <a:buChar char="•"/>
            </a:pPr>
            <a:r>
              <a:rPr lang="en-US" dirty="0"/>
              <a:t>For design-build projects, the TMP should be developed within 30-60 days of notice-to-proceed (NTP) and should lay out the procedures and process to be followed in the future design phases. </a:t>
            </a:r>
          </a:p>
          <a:p>
            <a:r>
              <a:rPr lang="en-US" b="1" dirty="0"/>
              <a:t>Interactions: </a:t>
            </a:r>
            <a:r>
              <a:rPr lang="en-US" b="0" dirty="0"/>
              <a:t>None</a:t>
            </a:r>
          </a:p>
          <a:p>
            <a:pPr eaLnBrk="1" hangingPunct="1"/>
            <a:r>
              <a:rPr lang="en-US" b="1" dirty="0"/>
              <a:t>Notes: </a:t>
            </a:r>
            <a:r>
              <a:rPr lang="en-US" dirty="0"/>
              <a:t>None</a:t>
            </a:r>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30425517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eaLnBrk="1" hangingPunct="1"/>
            <a:r>
              <a:rPr lang="en-US" b="1" dirty="0"/>
              <a:t>Key Message:</a:t>
            </a:r>
            <a:r>
              <a:rPr lang="en-US" b="1" baseline="0" dirty="0"/>
              <a:t> </a:t>
            </a:r>
            <a:r>
              <a:rPr lang="en-US" b="0" baseline="0" dirty="0"/>
              <a:t>Coordinating multiple projects has a variety of benefits – and reduces headaches!</a:t>
            </a:r>
          </a:p>
          <a:p>
            <a:pPr defTabSz="933167">
              <a:defRPr/>
            </a:pPr>
            <a:r>
              <a:rPr lang="en-US" b="1" dirty="0"/>
              <a:t>Background Information: </a:t>
            </a:r>
          </a:p>
          <a:p>
            <a:pPr marL="174969" indent="-174969">
              <a:buFont typeface="Arial" panose="020B0604020202020204" pitchFamily="34" charset="0"/>
              <a:buChar char="•"/>
            </a:pPr>
            <a:r>
              <a:rPr lang="en-US" dirty="0"/>
              <a:t>Coordination among owners of different road projects that can affect each other is crucial to achieving the objectives of any TMP. Poor coordination can result in significant traffic delays, conflicting messages leading to unsafe driving conditions, and a public relations "nightmare" – things that can be avoided with good, proactive coordination. </a:t>
            </a:r>
          </a:p>
          <a:p>
            <a:pPr marL="174969" indent="-174969">
              <a:buFont typeface="Arial" panose="020B0604020202020204" pitchFamily="34" charset="0"/>
              <a:buChar char="•"/>
            </a:pPr>
            <a:r>
              <a:rPr lang="en-US" dirty="0"/>
              <a:t>So it is important to consider the impacts of other concurrent construction projects in the area. The TMP process can help foster this coordination by bringing common stakeholders together. Project schedules can be coordinated and public outreach efforts and traffic management efforts can sometimes be shared across projects. </a:t>
            </a:r>
          </a:p>
          <a:p>
            <a:pPr marL="174969" indent="-174969">
              <a:buFont typeface="Arial" panose="020B0604020202020204" pitchFamily="34" charset="0"/>
              <a:buChar char="•"/>
            </a:pPr>
            <a:r>
              <a:rPr lang="en-US" dirty="0"/>
              <a:t>In some cases, agencies have developed a regional TMP to help coordinate efforts across all the projects in an area or on a corridor. Oregon DOT's corridor-level TMP approach ensures that all the projects and their individual project TMPs within the corridor are integrated, resulting in less conflict and more efficient use of resources. </a:t>
            </a:r>
          </a:p>
          <a:p>
            <a:pPr marL="174969" indent="-174969">
              <a:buFont typeface="Arial" panose="020B0604020202020204" pitchFamily="34" charset="0"/>
              <a:buChar char="•"/>
            </a:pPr>
            <a:r>
              <a:rPr lang="en-US" dirty="0"/>
              <a:t>Coordination can</a:t>
            </a:r>
            <a:r>
              <a:rPr lang="en-US" baseline="0" dirty="0"/>
              <a:t> help to more effectively manage the available transportation network capacity.</a:t>
            </a:r>
            <a:endParaRPr lang="en-US" dirty="0"/>
          </a:p>
          <a:p>
            <a:pPr defTabSz="933167">
              <a:defRPr/>
            </a:pPr>
            <a:r>
              <a:rPr lang="en-US" b="1" dirty="0"/>
              <a:t>Interactions: </a:t>
            </a:r>
            <a:r>
              <a:rPr lang="en-US" b="0" dirty="0"/>
              <a:t>Introduce Oregon’s example and discuss what example</a:t>
            </a:r>
            <a:r>
              <a:rPr lang="en-US" b="0" baseline="0" dirty="0"/>
              <a:t> this state may have or past projects.  </a:t>
            </a:r>
            <a:r>
              <a:rPr lang="en-US" sz="1300" dirty="0">
                <a:cs typeface="Calibri" panose="020F0502020204030204" pitchFamily="34" charset="0"/>
              </a:rPr>
              <a:t>Oregon Department of Transportation (ODOT) developed a series of corridor-level TMPs under its bridge program, providing an integrated strategy for delivering all required bridge repairs and replacements within a specific corridor. </a:t>
            </a:r>
          </a:p>
          <a:p>
            <a:pPr defTabSz="933167">
              <a:defRPr/>
            </a:pPr>
            <a:r>
              <a:rPr lang="en-US" sz="1300" dirty="0">
                <a:cs typeface="Calibri" panose="020F0502020204030204" pitchFamily="34" charset="0"/>
              </a:rPr>
              <a:t>Would this reduce work zones in future years?</a:t>
            </a:r>
          </a:p>
          <a:p>
            <a:pPr eaLnBrk="1" hangingPunct="1"/>
            <a:r>
              <a:rPr lang="en-US" b="1" dirty="0"/>
              <a:t>Notes: </a:t>
            </a:r>
            <a:r>
              <a:rPr lang="en-US" dirty="0"/>
              <a:t>None</a:t>
            </a:r>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27764816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a:t>
            </a:r>
            <a:r>
              <a:rPr lang="en-US" b="1" baseline="0" dirty="0"/>
              <a:t> </a:t>
            </a:r>
            <a:r>
              <a:rPr lang="en-US" b="0" baseline="0" dirty="0"/>
              <a:t>Be aware of other agency stakeholders to include in coordination efforts</a:t>
            </a:r>
          </a:p>
          <a:p>
            <a:pPr defTabSz="933167">
              <a:defRPr/>
            </a:pPr>
            <a:r>
              <a:rPr lang="en-US" b="1" dirty="0"/>
              <a:t>Background Information: </a:t>
            </a:r>
          </a:p>
          <a:p>
            <a:r>
              <a:rPr lang="en-US" dirty="0"/>
              <a:t>Interagency coordination depends on the project size, area, location, and impacts. Often a significant project that is within 25-50 miles of a State border may affect the adjacent State. In large urban areas, where towns are right next to each other, projects at the local level and permit projects such as utility work in particular require interagency coordination. Honest and open communication is the key to soliciting interagency support.</a:t>
            </a:r>
          </a:p>
          <a:p>
            <a:endParaRPr lang="en-US" dirty="0"/>
          </a:p>
          <a:p>
            <a:r>
              <a:rPr lang="en-US" dirty="0"/>
              <a:t>For example, Arizona DOT's Communication Division has frequent management meetings with all agencies involved in nearby projects. </a:t>
            </a:r>
          </a:p>
          <a:p>
            <a:r>
              <a:rPr lang="en-US" b="1" dirty="0"/>
              <a:t>Interactions: </a:t>
            </a:r>
            <a:r>
              <a:rPr lang="en-US" b="0" dirty="0"/>
              <a:t>None</a:t>
            </a:r>
          </a:p>
          <a:p>
            <a:pPr eaLnBrk="1" hangingPunct="1"/>
            <a:r>
              <a:rPr lang="en-US" b="1" dirty="0"/>
              <a:t>Notes: </a:t>
            </a:r>
            <a:r>
              <a:rPr lang="en-US" dirty="0"/>
              <a:t>None</a:t>
            </a:r>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12814740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a:t>
            </a:r>
            <a:r>
              <a:rPr lang="en-US" b="1" baseline="0" dirty="0"/>
              <a:t> </a:t>
            </a:r>
            <a:r>
              <a:rPr lang="en-US" b="0" baseline="0" dirty="0"/>
              <a:t>There are different types of stakeholders to consider including in coordination activities</a:t>
            </a:r>
          </a:p>
          <a:p>
            <a:pPr defTabSz="933167">
              <a:defRPr/>
            </a:pPr>
            <a:r>
              <a:rPr lang="en-US" b="1" dirty="0"/>
              <a:t>Background Information: </a:t>
            </a:r>
          </a:p>
          <a:p>
            <a:pPr marL="174969" indent="-174969" defTabSz="933167">
              <a:buFont typeface="Arial" panose="020B0604020202020204" pitchFamily="34" charset="0"/>
              <a:buChar char="•"/>
              <a:defRPr/>
            </a:pPr>
            <a:r>
              <a:rPr lang="en-US" dirty="0"/>
              <a:t>Coordination with other stakeholders can also be critical at various stages of projects. Other stakeholders may include utility companies, transit providers, businesses, emergency services, and large public facilities such as schools and sports stadiums.  </a:t>
            </a:r>
          </a:p>
          <a:p>
            <a:r>
              <a:rPr lang="en-US" b="1" dirty="0"/>
              <a:t>Interactions: </a:t>
            </a:r>
            <a:r>
              <a:rPr lang="en-US" b="0" dirty="0"/>
              <a:t>None</a:t>
            </a:r>
          </a:p>
          <a:p>
            <a:pPr eaLnBrk="1" hangingPunct="1"/>
            <a:r>
              <a:rPr lang="en-US" b="1" dirty="0"/>
              <a:t>Notes: </a:t>
            </a:r>
            <a:r>
              <a:rPr lang="en-US" dirty="0"/>
              <a:t>None</a:t>
            </a:r>
          </a:p>
          <a:p>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839645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65703" y="1416947"/>
            <a:ext cx="7772400" cy="1470025"/>
          </a:xfrm>
        </p:spPr>
        <p:txBody>
          <a:bodyPr>
            <a:normAutofit/>
          </a:bodyPr>
          <a:lstStyle>
            <a:lvl1pPr algn="ctr">
              <a:defRPr sz="3600" i="0"/>
            </a:lvl1pPr>
          </a:lstStyle>
          <a:p>
            <a:r>
              <a:rPr lang="en-US"/>
              <a:t>Click to edit Master title style</a:t>
            </a:r>
          </a:p>
        </p:txBody>
      </p:sp>
      <p:sp>
        <p:nvSpPr>
          <p:cNvPr id="3" name="Subtitle 2"/>
          <p:cNvSpPr>
            <a:spLocks noGrp="1"/>
          </p:cNvSpPr>
          <p:nvPr>
            <p:ph type="subTitle" idx="1"/>
          </p:nvPr>
        </p:nvSpPr>
        <p:spPr>
          <a:xfrm>
            <a:off x="1351503" y="3182801"/>
            <a:ext cx="6400800" cy="1150042"/>
          </a:xfrm>
        </p:spPr>
        <p:txBody>
          <a:bodyPr anchor="ctr"/>
          <a:lstStyle>
            <a:lvl1pPr marL="0" indent="0" algn="ctr">
              <a:buNone/>
              <a:defRPr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1" name="Text Placeholder 10"/>
          <p:cNvSpPr>
            <a:spLocks noGrp="1"/>
          </p:cNvSpPr>
          <p:nvPr>
            <p:ph type="body" sz="quarter" idx="11"/>
          </p:nvPr>
        </p:nvSpPr>
        <p:spPr>
          <a:xfrm>
            <a:off x="2870814" y="5177506"/>
            <a:ext cx="3362178" cy="407377"/>
          </a:xfrm>
        </p:spPr>
        <p:txBody>
          <a:bodyPr anchor="ctr">
            <a:noAutofit/>
          </a:bodyPr>
          <a:lstStyle>
            <a:lvl1pPr marL="0" indent="0" algn="ctr">
              <a:buNone/>
              <a:defRPr sz="1800">
                <a:solidFill>
                  <a:schemeClr val="bg1">
                    <a:lumMod val="50000"/>
                  </a:schemeClr>
                </a:solidFill>
                <a:latin typeface="Arial" panose="020B0604020202020204" pitchFamily="34" charset="0"/>
                <a:cs typeface="Arial" panose="020B0604020202020204" pitchFamily="34" charset="0"/>
              </a:defRPr>
            </a:lvl1pPr>
            <a:lvl2pPr marL="457200" indent="0">
              <a:buNone/>
              <a:defRPr sz="1600">
                <a:solidFill>
                  <a:schemeClr val="bg1">
                    <a:lumMod val="50000"/>
                  </a:schemeClr>
                </a:solidFill>
                <a:latin typeface="Arial" panose="020B0604020202020204" pitchFamily="34" charset="0"/>
                <a:cs typeface="Arial" panose="020B0604020202020204" pitchFamily="34" charset="0"/>
              </a:defRPr>
            </a:lvl2pPr>
            <a:lvl3pPr marL="914400" indent="0">
              <a:buNone/>
              <a:defRPr sz="1600">
                <a:solidFill>
                  <a:schemeClr val="bg1">
                    <a:lumMod val="50000"/>
                  </a:schemeClr>
                </a:solidFill>
                <a:latin typeface="Arial" panose="020B0604020202020204" pitchFamily="34" charset="0"/>
                <a:cs typeface="Arial" panose="020B0604020202020204" pitchFamily="34" charset="0"/>
              </a:defRPr>
            </a:lvl3pPr>
            <a:lvl4pPr marL="1371600" indent="0">
              <a:buNone/>
              <a:defRPr sz="1600">
                <a:solidFill>
                  <a:schemeClr val="bg1">
                    <a:lumMod val="50000"/>
                  </a:schemeClr>
                </a:solidFill>
                <a:latin typeface="Arial" panose="020B0604020202020204" pitchFamily="34" charset="0"/>
                <a:cs typeface="Arial" panose="020B0604020202020204" pitchFamily="34" charset="0"/>
              </a:defRPr>
            </a:lvl4pPr>
            <a:lvl5pPr marL="1828800" indent="0">
              <a:buNone/>
              <a:defRPr sz="1600">
                <a:solidFill>
                  <a:schemeClr val="bg1">
                    <a:lumMod val="50000"/>
                  </a:schemeClr>
                </a:solidFill>
                <a:latin typeface="Arial" panose="020B0604020202020204" pitchFamily="34" charset="0"/>
                <a:cs typeface="Arial" panose="020B0604020202020204" pitchFamily="34" charset="0"/>
              </a:defRPr>
            </a:lvl5pPr>
          </a:lstStyle>
          <a:p>
            <a:pPr lvl="0"/>
            <a:r>
              <a:rPr lang="en-US" dirty="0"/>
              <a:t>Click to edit Master text style</a:t>
            </a:r>
          </a:p>
        </p:txBody>
      </p:sp>
    </p:spTree>
    <p:extLst>
      <p:ext uri="{BB962C8B-B14F-4D97-AF65-F5344CB8AC3E}">
        <p14:creationId xmlns:p14="http://schemas.microsoft.com/office/powerpoint/2010/main" val="2378464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65703" y="1416947"/>
            <a:ext cx="7772400" cy="1470025"/>
          </a:xfrm>
        </p:spPr>
        <p:txBody>
          <a:bodyPr>
            <a:normAutofit/>
          </a:bodyPr>
          <a:lstStyle>
            <a:lvl1pPr algn="ctr">
              <a:defRPr sz="3600" i="0"/>
            </a:lvl1pPr>
          </a:lstStyle>
          <a:p>
            <a:r>
              <a:rPr lang="en-US"/>
              <a:t>Click to edit Master title style</a:t>
            </a:r>
          </a:p>
        </p:txBody>
      </p:sp>
      <p:sp>
        <p:nvSpPr>
          <p:cNvPr id="3" name="Subtitle 2"/>
          <p:cNvSpPr>
            <a:spLocks noGrp="1"/>
          </p:cNvSpPr>
          <p:nvPr>
            <p:ph type="subTitle" idx="1"/>
          </p:nvPr>
        </p:nvSpPr>
        <p:spPr>
          <a:xfrm>
            <a:off x="1351503" y="3182801"/>
            <a:ext cx="6400800" cy="1150042"/>
          </a:xfrm>
        </p:spPr>
        <p:txBody>
          <a:bodyPr anchor="ctr"/>
          <a:lstStyle>
            <a:lvl1pPr marL="0" indent="0" algn="ctr">
              <a:buNone/>
              <a:defRPr b="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1" name="Text Placeholder 10"/>
          <p:cNvSpPr>
            <a:spLocks noGrp="1"/>
          </p:cNvSpPr>
          <p:nvPr>
            <p:ph type="body" sz="quarter" idx="11"/>
          </p:nvPr>
        </p:nvSpPr>
        <p:spPr>
          <a:xfrm>
            <a:off x="2870814" y="5177506"/>
            <a:ext cx="3362178" cy="407377"/>
          </a:xfrm>
        </p:spPr>
        <p:txBody>
          <a:bodyPr anchor="ctr">
            <a:noAutofit/>
          </a:bodyPr>
          <a:lstStyle>
            <a:lvl1pPr marL="0" indent="0" algn="ctr">
              <a:buNone/>
              <a:defRPr sz="1800">
                <a:solidFill>
                  <a:schemeClr val="bg1"/>
                </a:solidFill>
                <a:latin typeface="Arial" panose="020B0604020202020204" pitchFamily="34" charset="0"/>
                <a:cs typeface="Arial" panose="020B0604020202020204" pitchFamily="34" charset="0"/>
              </a:defRPr>
            </a:lvl1pPr>
            <a:lvl2pPr marL="457200" indent="0">
              <a:buNone/>
              <a:defRPr sz="1600">
                <a:solidFill>
                  <a:schemeClr val="bg1">
                    <a:lumMod val="50000"/>
                  </a:schemeClr>
                </a:solidFill>
                <a:latin typeface="Arial" panose="020B0604020202020204" pitchFamily="34" charset="0"/>
                <a:cs typeface="Arial" panose="020B0604020202020204" pitchFamily="34" charset="0"/>
              </a:defRPr>
            </a:lvl2pPr>
            <a:lvl3pPr marL="914400" indent="0">
              <a:buNone/>
              <a:defRPr sz="1600">
                <a:solidFill>
                  <a:schemeClr val="bg1">
                    <a:lumMod val="50000"/>
                  </a:schemeClr>
                </a:solidFill>
                <a:latin typeface="Arial" panose="020B0604020202020204" pitchFamily="34" charset="0"/>
                <a:cs typeface="Arial" panose="020B0604020202020204" pitchFamily="34" charset="0"/>
              </a:defRPr>
            </a:lvl3pPr>
            <a:lvl4pPr marL="1371600" indent="0">
              <a:buNone/>
              <a:defRPr sz="1600">
                <a:solidFill>
                  <a:schemeClr val="bg1">
                    <a:lumMod val="50000"/>
                  </a:schemeClr>
                </a:solidFill>
                <a:latin typeface="Arial" panose="020B0604020202020204" pitchFamily="34" charset="0"/>
                <a:cs typeface="Arial" panose="020B0604020202020204" pitchFamily="34" charset="0"/>
              </a:defRPr>
            </a:lvl4pPr>
            <a:lvl5pPr marL="1828800" indent="0">
              <a:buNone/>
              <a:defRPr sz="1600">
                <a:solidFill>
                  <a:schemeClr val="bg1">
                    <a:lumMod val="50000"/>
                  </a:schemeClr>
                </a:solidFill>
                <a:latin typeface="Arial" panose="020B0604020202020204" pitchFamily="34" charset="0"/>
                <a:cs typeface="Arial" panose="020B0604020202020204" pitchFamily="34" charset="0"/>
              </a:defRPr>
            </a:lvl5pPr>
          </a:lstStyle>
          <a:p>
            <a:pPr lvl="0"/>
            <a:r>
              <a:rPr lang="en-US" dirty="0"/>
              <a:t>Click to edit Master text style</a:t>
            </a:r>
          </a:p>
        </p:txBody>
      </p:sp>
    </p:spTree>
    <p:extLst>
      <p:ext uri="{BB962C8B-B14F-4D97-AF65-F5344CB8AC3E}">
        <p14:creationId xmlns:p14="http://schemas.microsoft.com/office/powerpoint/2010/main" val="235745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2" name="Title 1"/>
          <p:cNvSpPr>
            <a:spLocks noGrp="1"/>
          </p:cNvSpPr>
          <p:nvPr>
            <p:ph type="title"/>
          </p:nvPr>
        </p:nvSpPr>
        <p:spPr>
          <a:xfrm>
            <a:off x="471559" y="2651489"/>
            <a:ext cx="8229600" cy="839787"/>
          </a:xfrm>
        </p:spPr>
        <p:txBody>
          <a:bodyPr/>
          <a:lstStyle>
            <a:lvl1pPr algn="ctr">
              <a:defRPr/>
            </a:lvl1pPr>
          </a:lstStyle>
          <a:p>
            <a:r>
              <a:rPr lang="en-US" dirty="0"/>
              <a:t>Click to edit Master title style</a:t>
            </a:r>
          </a:p>
        </p:txBody>
      </p:sp>
    </p:spTree>
    <p:extLst>
      <p:ext uri="{BB962C8B-B14F-4D97-AF65-F5344CB8AC3E}">
        <p14:creationId xmlns:p14="http://schemas.microsoft.com/office/powerpoint/2010/main" val="25318948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0458" y="583552"/>
            <a:ext cx="8229600" cy="839787"/>
          </a:xfrm>
        </p:spPr>
        <p:txBody>
          <a:bodyPr/>
          <a:lstStyle/>
          <a:p>
            <a:r>
              <a:rPr lang="en-US"/>
              <a:t>Click to edit Master title style</a:t>
            </a:r>
          </a:p>
        </p:txBody>
      </p:sp>
    </p:spTree>
    <p:extLst>
      <p:ext uri="{BB962C8B-B14F-4D97-AF65-F5344CB8AC3E}">
        <p14:creationId xmlns:p14="http://schemas.microsoft.com/office/powerpoint/2010/main" val="2973495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69928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458" y="1343465"/>
            <a:ext cx="8229600" cy="439615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450458" y="582134"/>
            <a:ext cx="8229600" cy="659859"/>
          </a:xfrm>
        </p:spPr>
        <p:txBody>
          <a:bodyPr>
            <a:normAutofit/>
          </a:bodyPr>
          <a:lstStyle>
            <a:lvl1pPr algn="l">
              <a:defRPr sz="3600" b="1">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18484778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1311807"/>
            <a:ext cx="4038600" cy="4484082"/>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311807"/>
            <a:ext cx="4038600" cy="4484082"/>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224375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652886"/>
            <a:ext cx="6170026" cy="566738"/>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1792288" y="295423"/>
            <a:ext cx="5486400" cy="409369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219624"/>
            <a:ext cx="6170026" cy="60440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7678914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0458" y="541348"/>
            <a:ext cx="8229600" cy="839787"/>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42147"/>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81910"/>
            <a:ext cx="4040188" cy="369135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42147"/>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81910"/>
            <a:ext cx="4041775" cy="369135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774576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81348"/>
            <a:ext cx="3008313" cy="900528"/>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309489"/>
            <a:ext cx="5111750" cy="5423095"/>
          </a:xfrm>
        </p:spPr>
        <p:txBody>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181876"/>
            <a:ext cx="3008313" cy="456477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971104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65703" y="1416947"/>
            <a:ext cx="7772400" cy="1470025"/>
          </a:xfrm>
        </p:spPr>
        <p:txBody>
          <a:bodyPr>
            <a:normAutofit/>
          </a:bodyPr>
          <a:lstStyle>
            <a:lvl1pPr algn="ctr">
              <a:defRPr sz="3600" i="0"/>
            </a:lvl1pPr>
          </a:lstStyle>
          <a:p>
            <a:r>
              <a:rPr lang="en-US"/>
              <a:t>Click to edit Master title style</a:t>
            </a:r>
          </a:p>
        </p:txBody>
      </p:sp>
      <p:sp>
        <p:nvSpPr>
          <p:cNvPr id="3" name="Subtitle 2"/>
          <p:cNvSpPr>
            <a:spLocks noGrp="1"/>
          </p:cNvSpPr>
          <p:nvPr>
            <p:ph type="subTitle" idx="1"/>
          </p:nvPr>
        </p:nvSpPr>
        <p:spPr>
          <a:xfrm>
            <a:off x="1351503" y="3182801"/>
            <a:ext cx="6400800" cy="1150042"/>
          </a:xfrm>
        </p:spPr>
        <p:txBody>
          <a:bodyPr anchor="ctr"/>
          <a:lstStyle>
            <a:lvl1pPr marL="0" indent="0" algn="ctr">
              <a:buNone/>
              <a:defRPr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1" name="Text Placeholder 10"/>
          <p:cNvSpPr>
            <a:spLocks noGrp="1"/>
          </p:cNvSpPr>
          <p:nvPr>
            <p:ph type="body" sz="quarter" idx="11"/>
          </p:nvPr>
        </p:nvSpPr>
        <p:spPr>
          <a:xfrm>
            <a:off x="2870814" y="5177506"/>
            <a:ext cx="3362178" cy="407377"/>
          </a:xfrm>
        </p:spPr>
        <p:txBody>
          <a:bodyPr anchor="ctr">
            <a:noAutofit/>
          </a:bodyPr>
          <a:lstStyle>
            <a:lvl1pPr marL="0" indent="0" algn="ctr">
              <a:buNone/>
              <a:defRPr sz="1800">
                <a:solidFill>
                  <a:schemeClr val="bg1">
                    <a:lumMod val="50000"/>
                  </a:schemeClr>
                </a:solidFill>
                <a:latin typeface="Arial" panose="020B0604020202020204" pitchFamily="34" charset="0"/>
                <a:cs typeface="Arial" panose="020B0604020202020204" pitchFamily="34" charset="0"/>
              </a:defRPr>
            </a:lvl1pPr>
            <a:lvl2pPr marL="457200" indent="0">
              <a:buNone/>
              <a:defRPr sz="1600">
                <a:solidFill>
                  <a:schemeClr val="bg1">
                    <a:lumMod val="50000"/>
                  </a:schemeClr>
                </a:solidFill>
                <a:latin typeface="Arial" panose="020B0604020202020204" pitchFamily="34" charset="0"/>
                <a:cs typeface="Arial" panose="020B0604020202020204" pitchFamily="34" charset="0"/>
              </a:defRPr>
            </a:lvl2pPr>
            <a:lvl3pPr marL="914400" indent="0">
              <a:buNone/>
              <a:defRPr sz="1600">
                <a:solidFill>
                  <a:schemeClr val="bg1">
                    <a:lumMod val="50000"/>
                  </a:schemeClr>
                </a:solidFill>
                <a:latin typeface="Arial" panose="020B0604020202020204" pitchFamily="34" charset="0"/>
                <a:cs typeface="Arial" panose="020B0604020202020204" pitchFamily="34" charset="0"/>
              </a:defRPr>
            </a:lvl3pPr>
            <a:lvl4pPr marL="1371600" indent="0">
              <a:buNone/>
              <a:defRPr sz="1600">
                <a:solidFill>
                  <a:schemeClr val="bg1">
                    <a:lumMod val="50000"/>
                  </a:schemeClr>
                </a:solidFill>
                <a:latin typeface="Arial" panose="020B0604020202020204" pitchFamily="34" charset="0"/>
                <a:cs typeface="Arial" panose="020B0604020202020204" pitchFamily="34" charset="0"/>
              </a:defRPr>
            </a:lvl4pPr>
            <a:lvl5pPr marL="1828800" indent="0">
              <a:buNone/>
              <a:defRPr sz="1600">
                <a:solidFill>
                  <a:schemeClr val="bg1">
                    <a:lumMod val="50000"/>
                  </a:schemeClr>
                </a:solidFill>
                <a:latin typeface="Arial" panose="020B0604020202020204" pitchFamily="34" charset="0"/>
                <a:cs typeface="Arial" panose="020B0604020202020204" pitchFamily="34" charset="0"/>
              </a:defRPr>
            </a:lvl5pPr>
          </a:lstStyle>
          <a:p>
            <a:pPr lvl="0"/>
            <a:r>
              <a:rPr lang="en-US" dirty="0"/>
              <a:t>Click to edit Master text style</a:t>
            </a:r>
          </a:p>
        </p:txBody>
      </p:sp>
    </p:spTree>
    <p:extLst>
      <p:ext uri="{BB962C8B-B14F-4D97-AF65-F5344CB8AC3E}">
        <p14:creationId xmlns:p14="http://schemas.microsoft.com/office/powerpoint/2010/main" val="4087537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2" name="Title 1"/>
          <p:cNvSpPr>
            <a:spLocks noGrp="1"/>
          </p:cNvSpPr>
          <p:nvPr>
            <p:ph type="title"/>
          </p:nvPr>
        </p:nvSpPr>
        <p:spPr>
          <a:xfrm>
            <a:off x="471559" y="2651489"/>
            <a:ext cx="8229600" cy="839787"/>
          </a:xfrm>
        </p:spPr>
        <p:txBody>
          <a:bodyPr/>
          <a:lstStyle>
            <a:lvl1pPr algn="ctr">
              <a:defRPr/>
            </a:lvl1pPr>
          </a:lstStyle>
          <a:p>
            <a:r>
              <a:rPr lang="en-US" dirty="0"/>
              <a:t>Click to edit Master title style</a:t>
            </a:r>
          </a:p>
        </p:txBody>
      </p:sp>
    </p:spTree>
    <p:extLst>
      <p:ext uri="{BB962C8B-B14F-4D97-AF65-F5344CB8AC3E}">
        <p14:creationId xmlns:p14="http://schemas.microsoft.com/office/powerpoint/2010/main" val="3733750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0458" y="456940"/>
            <a:ext cx="8229600" cy="839787"/>
          </a:xfrm>
        </p:spPr>
        <p:txBody>
          <a:bodyPr/>
          <a:lstStyle/>
          <a:p>
            <a:r>
              <a:rPr lang="en-US"/>
              <a:t>Click to edit Master title style</a:t>
            </a:r>
          </a:p>
        </p:txBody>
      </p:sp>
    </p:spTree>
    <p:extLst>
      <p:ext uri="{BB962C8B-B14F-4D97-AF65-F5344CB8AC3E}">
        <p14:creationId xmlns:p14="http://schemas.microsoft.com/office/powerpoint/2010/main" val="4037446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99487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458" y="1343465"/>
            <a:ext cx="8229600" cy="439615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450458" y="589168"/>
            <a:ext cx="8229600" cy="659859"/>
          </a:xfrm>
        </p:spPr>
        <p:txBody>
          <a:bodyPr>
            <a:normAutofit/>
          </a:bodyPr>
          <a:lstStyle>
            <a:lvl1pPr algn="l">
              <a:defRPr sz="3600" b="1">
                <a:solidFill>
                  <a:srgbClr val="00ACA1"/>
                </a:solidFill>
              </a:defRPr>
            </a:lvl1pPr>
          </a:lstStyle>
          <a:p>
            <a:r>
              <a:rPr lang="en-US" dirty="0"/>
              <a:t>Click to edit Master title style</a:t>
            </a:r>
          </a:p>
        </p:txBody>
      </p:sp>
    </p:spTree>
    <p:extLst>
      <p:ext uri="{BB962C8B-B14F-4D97-AF65-F5344CB8AC3E}">
        <p14:creationId xmlns:p14="http://schemas.microsoft.com/office/powerpoint/2010/main" val="401140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1311807"/>
            <a:ext cx="4038600" cy="4484082"/>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311807"/>
            <a:ext cx="4038600" cy="4484082"/>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187018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652886"/>
            <a:ext cx="6170026" cy="566738"/>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1792288" y="295423"/>
            <a:ext cx="5486400" cy="409369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219624"/>
            <a:ext cx="6170026" cy="60440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433799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0458" y="527280"/>
            <a:ext cx="8229600" cy="839787"/>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46477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04535"/>
            <a:ext cx="4040188" cy="37124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46477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04535"/>
            <a:ext cx="4041775" cy="37124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42387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81348"/>
            <a:ext cx="3008313" cy="900528"/>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309489"/>
            <a:ext cx="5111750" cy="5423095"/>
          </a:xfrm>
        </p:spPr>
        <p:txBody>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181876"/>
            <a:ext cx="3008313" cy="456477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229419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image" Target="../media/image4.pn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image" Target="../media/image3.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theme" Target="../theme/theme2.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0458" y="1343465"/>
            <a:ext cx="8229600" cy="43961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laceholder 1"/>
          <p:cNvSpPr>
            <a:spLocks noGrp="1"/>
          </p:cNvSpPr>
          <p:nvPr>
            <p:ph type="title"/>
          </p:nvPr>
        </p:nvSpPr>
        <p:spPr>
          <a:xfrm>
            <a:off x="450458" y="435838"/>
            <a:ext cx="8229600" cy="839787"/>
          </a:xfrm>
          <a:prstGeom prst="rect">
            <a:avLst/>
          </a:prstGeom>
        </p:spPr>
        <p:txBody>
          <a:bodyPr vert="horz" lIns="91440" tIns="45720" rIns="91440" bIns="45720" rtlCol="0" anchor="ctr">
            <a:normAutofit/>
          </a:bodyPr>
          <a:lstStyle/>
          <a:p>
            <a:r>
              <a:rPr lang="en-US" dirty="0"/>
              <a:t>Click to edit Master title style</a:t>
            </a:r>
          </a:p>
        </p:txBody>
      </p:sp>
      <p:sp>
        <p:nvSpPr>
          <p:cNvPr id="7" name="TextBox 6"/>
          <p:cNvSpPr txBox="1"/>
          <p:nvPr userDrawn="1"/>
        </p:nvSpPr>
        <p:spPr>
          <a:xfrm>
            <a:off x="6181027" y="6211142"/>
            <a:ext cx="1079500" cy="338554"/>
          </a:xfrm>
          <a:prstGeom prst="rect">
            <a:avLst/>
          </a:prstGeom>
          <a:noFill/>
        </p:spPr>
        <p:txBody>
          <a:bodyPr wrap="square" rtlCol="0">
            <a:spAutoFit/>
          </a:bodyPr>
          <a:lstStyle/>
          <a:p>
            <a:pPr algn="r"/>
            <a:r>
              <a:rPr lang="en-US" sz="1600" dirty="0">
                <a:latin typeface="Arial" panose="020B0604020202020204" pitchFamily="34" charset="0"/>
                <a:cs typeface="Arial" panose="020B0604020202020204" pitchFamily="34" charset="0"/>
              </a:rPr>
              <a:t>4-</a:t>
            </a:r>
            <a:fld id="{1A673F19-6629-45D1-8D19-81BA6E1546A3}" type="slidenum">
              <a:rPr lang="en-US" sz="1600" smtClean="0">
                <a:latin typeface="Arial" panose="020B0604020202020204" pitchFamily="34" charset="0"/>
                <a:cs typeface="Arial" panose="020B0604020202020204" pitchFamily="34" charset="0"/>
              </a:rPr>
              <a:pPr algn="r"/>
              <a:t>‹#›</a:t>
            </a:fld>
            <a:endParaRPr lang="en-US" sz="1600" dirty="0">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D6F3078F-B8B6-4B79-9C3C-B8863FE9E697}"/>
              </a:ext>
            </a:extLst>
          </p:cNvPr>
          <p:cNvPicPr>
            <a:picLocks noChangeAspect="1"/>
          </p:cNvPicPr>
          <p:nvPr userDrawn="1"/>
        </p:nvPicPr>
        <p:blipFill>
          <a:blip r:embed="rId11"/>
          <a:stretch>
            <a:fillRect/>
          </a:stretch>
        </p:blipFill>
        <p:spPr>
          <a:xfrm>
            <a:off x="7315200" y="6149667"/>
            <a:ext cx="1524000" cy="385542"/>
          </a:xfrm>
          <a:prstGeom prst="rect">
            <a:avLst/>
          </a:prstGeom>
        </p:spPr>
      </p:pic>
      <p:pic>
        <p:nvPicPr>
          <p:cNvPr id="4" name="Picture 3" descr="ATSSA logo showing a cone within the A and safer roads save lives">
            <a:extLst>
              <a:ext uri="{FF2B5EF4-FFF2-40B4-BE49-F238E27FC236}">
                <a16:creationId xmlns:a16="http://schemas.microsoft.com/office/drawing/2014/main" id="{FA84AA12-533E-1196-B072-E56C1E6DCD50}"/>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381000" y="6149667"/>
            <a:ext cx="1179838" cy="357466"/>
          </a:xfrm>
          <a:prstGeom prst="rect">
            <a:avLst/>
          </a:prstGeom>
        </p:spPr>
      </p:pic>
    </p:spTree>
    <p:extLst>
      <p:ext uri="{BB962C8B-B14F-4D97-AF65-F5344CB8AC3E}">
        <p14:creationId xmlns:p14="http://schemas.microsoft.com/office/powerpoint/2010/main" val="2742917741"/>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4" r:id="rId3"/>
    <p:sldLayoutId id="2147483655" r:id="rId4"/>
    <p:sldLayoutId id="2147483650" r:id="rId5"/>
    <p:sldLayoutId id="2147483652" r:id="rId6"/>
    <p:sldLayoutId id="2147483657" r:id="rId7"/>
    <p:sldLayoutId id="2147483653" r:id="rId8"/>
    <p:sldLayoutId id="2147483656" r:id="rId9"/>
  </p:sldLayoutIdLst>
  <p:txStyles>
    <p:titleStyle>
      <a:lvl1pPr algn="l" defTabSz="914400" rtl="0" eaLnBrk="1" latinLnBrk="0" hangingPunct="1">
        <a:spcBef>
          <a:spcPct val="0"/>
        </a:spcBef>
        <a:buNone/>
        <a:defRPr sz="3600" b="1" i="0" kern="1200">
          <a:solidFill>
            <a:srgbClr val="00ACA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a:gsLst>
            <a:gs pos="0">
              <a:srgbClr val="00ACA1"/>
            </a:gs>
            <a:gs pos="50000">
              <a:srgbClr val="00ACA1"/>
            </a:gs>
            <a:gs pos="100000">
              <a:srgbClr val="004C47"/>
            </a:gs>
          </a:gsLst>
          <a:lin ang="16200000" scaled="1"/>
        </a:gradFill>
        <a:effectLst/>
      </p:bgPr>
    </p:bg>
    <p:spTree>
      <p:nvGrpSpPr>
        <p:cNvPr id="1" name=""/>
        <p:cNvGrpSpPr/>
        <p:nvPr/>
      </p:nvGrpSpPr>
      <p:grpSpPr>
        <a:xfrm>
          <a:off x="0" y="0"/>
          <a:ext cx="0" cy="0"/>
          <a:chOff x="0" y="0"/>
          <a:chExt cx="0" cy="0"/>
        </a:xfrm>
      </p:grpSpPr>
      <p:pic>
        <p:nvPicPr>
          <p:cNvPr id="11" name="Picture 1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0" y="5942417"/>
            <a:ext cx="9143999" cy="914400"/>
          </a:xfrm>
          <a:prstGeom prst="rect">
            <a:avLst/>
          </a:prstGeom>
          <a:effectLst/>
        </p:spPr>
      </p:pic>
      <p:sp>
        <p:nvSpPr>
          <p:cNvPr id="3" name="Text Placeholder 2"/>
          <p:cNvSpPr>
            <a:spLocks noGrp="1"/>
          </p:cNvSpPr>
          <p:nvPr>
            <p:ph type="body" idx="1"/>
          </p:nvPr>
        </p:nvSpPr>
        <p:spPr>
          <a:xfrm>
            <a:off x="450458" y="1343465"/>
            <a:ext cx="8229600" cy="43961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364309" y="6052907"/>
            <a:ext cx="1386840" cy="693420"/>
          </a:xfrm>
          <a:prstGeom prst="rect">
            <a:avLst/>
          </a:prstGeom>
        </p:spPr>
      </p:pic>
      <p:sp>
        <p:nvSpPr>
          <p:cNvPr id="12" name="TextBox 11"/>
          <p:cNvSpPr txBox="1"/>
          <p:nvPr/>
        </p:nvSpPr>
        <p:spPr>
          <a:xfrm>
            <a:off x="3951445" y="6367106"/>
            <a:ext cx="3474284" cy="461665"/>
          </a:xfrm>
          <a:prstGeom prst="rect">
            <a:avLst/>
          </a:prstGeom>
          <a:noFill/>
        </p:spPr>
        <p:txBody>
          <a:bodyPr wrap="none" rtlCol="0">
            <a:spAutoFit/>
          </a:bodyPr>
          <a:lstStyle/>
          <a:p>
            <a:pPr algn="r">
              <a:lnSpc>
                <a:spcPct val="100000"/>
              </a:lnSpc>
            </a:pPr>
            <a:r>
              <a:rPr lang="en-US" sz="1200" b="1" dirty="0">
                <a:solidFill>
                  <a:srgbClr val="00ACA1"/>
                </a:solidFill>
                <a:latin typeface="Arial" panose="020B0604020202020204" pitchFamily="34" charset="0"/>
                <a:cs typeface="Arial" panose="020B0604020202020204" pitchFamily="34" charset="0"/>
              </a:rPr>
              <a:t>American</a:t>
            </a:r>
            <a:r>
              <a:rPr lang="en-US" sz="1200" b="1" baseline="0" dirty="0">
                <a:solidFill>
                  <a:srgbClr val="00ACA1"/>
                </a:solidFill>
                <a:latin typeface="Arial" panose="020B0604020202020204" pitchFamily="34" charset="0"/>
                <a:cs typeface="Arial" panose="020B0604020202020204" pitchFamily="34" charset="0"/>
              </a:rPr>
              <a:t> Traffic Safety Services Association</a:t>
            </a:r>
          </a:p>
          <a:p>
            <a:pPr algn="r">
              <a:lnSpc>
                <a:spcPct val="100000"/>
              </a:lnSpc>
            </a:pPr>
            <a:r>
              <a:rPr lang="en-US" sz="1200" b="1" baseline="0" dirty="0">
                <a:solidFill>
                  <a:srgbClr val="00ACA1"/>
                </a:solidFill>
                <a:latin typeface="Arial" panose="020B0604020202020204" pitchFamily="34" charset="0"/>
                <a:cs typeface="Arial" panose="020B0604020202020204" pitchFamily="34" charset="0"/>
              </a:rPr>
              <a:t>www.atssa.com</a:t>
            </a:r>
            <a:endParaRPr lang="en-US" sz="1200" b="1" dirty="0">
              <a:solidFill>
                <a:srgbClr val="00ACA1"/>
              </a:solidFill>
              <a:latin typeface="Arial" panose="020B0604020202020204" pitchFamily="34" charset="0"/>
              <a:cs typeface="Arial" panose="020B0604020202020204" pitchFamily="34" charset="0"/>
            </a:endParaRPr>
          </a:p>
        </p:txBody>
      </p:sp>
      <p:sp>
        <p:nvSpPr>
          <p:cNvPr id="2" name="Title Placeholder 1"/>
          <p:cNvSpPr>
            <a:spLocks noGrp="1"/>
          </p:cNvSpPr>
          <p:nvPr>
            <p:ph type="title"/>
          </p:nvPr>
        </p:nvSpPr>
        <p:spPr>
          <a:xfrm>
            <a:off x="450458" y="435838"/>
            <a:ext cx="8229600" cy="839787"/>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21215613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7" r:id="rId6"/>
    <p:sldLayoutId id="2147483668" r:id="rId7"/>
    <p:sldLayoutId id="2147483669" r:id="rId8"/>
    <p:sldLayoutId id="2147483670" r:id="rId9"/>
    <p:sldLayoutId id="2147483688" r:id="rId10"/>
  </p:sldLayoutIdLst>
  <p:txStyles>
    <p:titleStyle>
      <a:lvl1pPr algn="l" defTabSz="914400" rtl="0" eaLnBrk="1" latinLnBrk="0" hangingPunct="1">
        <a:spcBef>
          <a:spcPct val="0"/>
        </a:spcBef>
        <a:buNone/>
        <a:defRPr sz="3600" b="1" i="0" kern="1200">
          <a:solidFill>
            <a:schemeClr val="bg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Orange and white drums on a roadway"/>
          <p:cNvPicPr>
            <a:picLocks noChangeAspect="1" noChangeArrowheads="1"/>
          </p:cNvPicPr>
          <p:nvPr/>
        </p:nvPicPr>
        <p:blipFill rotWithShape="1">
          <a:blip r:embed="rId3">
            <a:extLst>
              <a:ext uri="{28A0092B-C50C-407E-A947-70E740481C1C}">
                <a14:useLocalDpi xmlns:a14="http://schemas.microsoft.com/office/drawing/2010/main" val="0"/>
              </a:ext>
            </a:extLst>
          </a:blip>
          <a:srcRect r="40001"/>
          <a:stretch/>
        </p:blipFill>
        <p:spPr bwMode="auto">
          <a:xfrm>
            <a:off x="200660" y="1568979"/>
            <a:ext cx="3882513" cy="363452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Orange road work ahead sign"/>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84555" y="3018508"/>
            <a:ext cx="2787445" cy="2787445"/>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a:extLst>
              <a:ext uri="{FF2B5EF4-FFF2-40B4-BE49-F238E27FC236}">
                <a16:creationId xmlns:a16="http://schemas.microsoft.com/office/drawing/2014/main" id="{8BA51488-6A00-4712-A5A2-C5C677DEA8D4}"/>
              </a:ext>
            </a:extLst>
          </p:cNvPr>
          <p:cNvSpPr>
            <a:spLocks noGrp="1"/>
          </p:cNvSpPr>
          <p:nvPr>
            <p:ph type="title"/>
          </p:nvPr>
        </p:nvSpPr>
        <p:spPr>
          <a:xfrm>
            <a:off x="0" y="0"/>
            <a:ext cx="9144000" cy="1161117"/>
          </a:xfrm>
          <a:solidFill>
            <a:srgbClr val="00ACA1"/>
          </a:solidFill>
        </p:spPr>
        <p:txBody>
          <a:bodyPr>
            <a:normAutofit fontScale="90000"/>
          </a:bodyPr>
          <a:lstStyle/>
          <a:p>
            <a:pPr algn="ctr"/>
            <a:r>
              <a:rPr lang="en-US" dirty="0">
                <a:solidFill>
                  <a:schemeClr val="bg1"/>
                </a:solidFill>
              </a:rPr>
              <a:t>Developing and Implementing</a:t>
            </a:r>
            <a:br>
              <a:rPr lang="en-US" dirty="0">
                <a:solidFill>
                  <a:schemeClr val="bg1"/>
                </a:solidFill>
              </a:rPr>
            </a:br>
            <a:r>
              <a:rPr lang="en-US" dirty="0">
                <a:solidFill>
                  <a:schemeClr val="bg1"/>
                </a:solidFill>
              </a:rPr>
              <a:t>Transportation Management Plans</a:t>
            </a:r>
          </a:p>
        </p:txBody>
      </p:sp>
      <p:sp>
        <p:nvSpPr>
          <p:cNvPr id="11" name="Rectangle 10">
            <a:extLst>
              <a:ext uri="{FF2B5EF4-FFF2-40B4-BE49-F238E27FC236}">
                <a16:creationId xmlns:a16="http://schemas.microsoft.com/office/drawing/2014/main" id="{53F3E7B1-2F32-4E08-81CC-542AEF313819}"/>
              </a:ext>
            </a:extLst>
          </p:cNvPr>
          <p:cNvSpPr>
            <a:spLocks noGrp="1" noChangeArrowheads="1"/>
          </p:cNvSpPr>
          <p:nvPr/>
        </p:nvSpPr>
        <p:spPr>
          <a:xfrm>
            <a:off x="4083173" y="1217660"/>
            <a:ext cx="5043976" cy="322611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600" b="1" i="0" kern="1200">
                <a:solidFill>
                  <a:srgbClr val="00ACA1"/>
                </a:solidFill>
                <a:latin typeface="Arial" panose="020B0604020202020204" pitchFamily="34" charset="0"/>
                <a:ea typeface="+mj-ea"/>
                <a:cs typeface="Arial" panose="020B0604020202020204" pitchFamily="34" charset="0"/>
              </a:defRPr>
            </a:lvl1pPr>
          </a:lstStyle>
          <a:p>
            <a:pPr lvl="0" algn="ctr" fontAlgn="base">
              <a:spcAft>
                <a:spcPct val="0"/>
              </a:spcAft>
              <a:defRPr/>
            </a:pPr>
            <a:r>
              <a:rPr lang="en-US" sz="4000" dirty="0"/>
              <a:t>4. </a:t>
            </a:r>
            <a:r>
              <a:rPr lang="en-US" sz="4000" dirty="0" err="1"/>
              <a:t>TMP</a:t>
            </a:r>
            <a:r>
              <a:rPr lang="en-US" sz="4000" dirty="0"/>
              <a:t> Coordination</a:t>
            </a:r>
            <a:endParaRPr lang="en-US" b="0" dirty="0"/>
          </a:p>
        </p:txBody>
      </p:sp>
      <p:sp>
        <p:nvSpPr>
          <p:cNvPr id="2" name="Google Shape;74;p1">
            <a:extLst>
              <a:ext uri="{FF2B5EF4-FFF2-40B4-BE49-F238E27FC236}">
                <a16:creationId xmlns:a16="http://schemas.microsoft.com/office/drawing/2014/main" id="{53FA0631-4D82-E442-7918-3DA204B8043D}"/>
              </a:ext>
            </a:extLst>
          </p:cNvPr>
          <p:cNvSpPr/>
          <p:nvPr/>
        </p:nvSpPr>
        <p:spPr>
          <a:xfrm>
            <a:off x="1532316" y="5289021"/>
            <a:ext cx="1219200"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134064097"/>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2442" y="314848"/>
            <a:ext cx="8229600" cy="659859"/>
          </a:xfrm>
        </p:spPr>
        <p:txBody>
          <a:bodyPr/>
          <a:lstStyle/>
          <a:p>
            <a:r>
              <a:rPr lang="en-US" dirty="0"/>
              <a:t>Defining Roles and Responsibilities</a:t>
            </a:r>
          </a:p>
        </p:txBody>
      </p:sp>
      <p:sp>
        <p:nvSpPr>
          <p:cNvPr id="3" name="Content Placeholder 2"/>
          <p:cNvSpPr>
            <a:spLocks noGrp="1"/>
          </p:cNvSpPr>
          <p:nvPr>
            <p:ph idx="1"/>
          </p:nvPr>
        </p:nvSpPr>
        <p:spPr/>
        <p:txBody>
          <a:bodyPr>
            <a:normAutofit lnSpcReduction="10000"/>
          </a:bodyPr>
          <a:lstStyle/>
          <a:p>
            <a:r>
              <a:rPr lang="en-US" dirty="0">
                <a:cs typeface="Calibri" panose="020F0502020204030204" pitchFamily="34" charset="0"/>
              </a:rPr>
              <a:t>Helps with coordination: </a:t>
            </a:r>
          </a:p>
          <a:p>
            <a:pPr lvl="1"/>
            <a:r>
              <a:rPr lang="en-US" dirty="0">
                <a:cs typeface="Calibri" panose="020F0502020204030204" pitchFamily="34" charset="0"/>
              </a:rPr>
              <a:t>Project related </a:t>
            </a:r>
          </a:p>
          <a:p>
            <a:pPr lvl="1"/>
            <a:r>
              <a:rPr lang="en-US" dirty="0">
                <a:cs typeface="Calibri" panose="020F0502020204030204" pitchFamily="34" charset="0"/>
              </a:rPr>
              <a:t>Agency wide </a:t>
            </a:r>
          </a:p>
          <a:p>
            <a:r>
              <a:rPr lang="en-US" dirty="0">
                <a:cs typeface="Calibri" panose="020F0502020204030204" pitchFamily="34" charset="0"/>
              </a:rPr>
              <a:t>Contact information is documented: </a:t>
            </a:r>
          </a:p>
          <a:p>
            <a:pPr lvl="1"/>
            <a:r>
              <a:rPr lang="en-US" dirty="0">
                <a:cs typeface="Calibri" panose="020F0502020204030204" pitchFamily="34" charset="0"/>
              </a:rPr>
              <a:t>Key project personnel </a:t>
            </a:r>
          </a:p>
          <a:p>
            <a:pPr lvl="1"/>
            <a:r>
              <a:rPr lang="en-US" dirty="0">
                <a:cs typeface="Calibri" panose="020F0502020204030204" pitchFamily="34" charset="0"/>
              </a:rPr>
              <a:t>Utilities </a:t>
            </a:r>
          </a:p>
          <a:p>
            <a:pPr lvl="1"/>
            <a:r>
              <a:rPr lang="en-US" dirty="0">
                <a:cs typeface="Calibri" panose="020F0502020204030204" pitchFamily="34" charset="0"/>
              </a:rPr>
              <a:t>Essential services </a:t>
            </a:r>
          </a:p>
          <a:p>
            <a:r>
              <a:rPr lang="en-US" dirty="0">
                <a:cs typeface="Calibri" panose="020F0502020204030204" pitchFamily="34" charset="0"/>
              </a:rPr>
              <a:t>Stakeholders are aware of their roles and responsibilities </a:t>
            </a:r>
          </a:p>
        </p:txBody>
      </p:sp>
    </p:spTree>
    <p:extLst>
      <p:ext uri="{BB962C8B-B14F-4D97-AF65-F5344CB8AC3E}">
        <p14:creationId xmlns:p14="http://schemas.microsoft.com/office/powerpoint/2010/main" val="1228482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2442" y="458523"/>
            <a:ext cx="8229600" cy="659859"/>
          </a:xfrm>
        </p:spPr>
        <p:txBody>
          <a:bodyPr>
            <a:normAutofit fontScale="90000"/>
          </a:bodyPr>
          <a:lstStyle/>
          <a:p>
            <a:r>
              <a:rPr lang="en-US" sz="4000" dirty="0"/>
              <a:t>Distribution of Roles and Responsibilities</a:t>
            </a:r>
          </a:p>
        </p:txBody>
      </p:sp>
      <p:sp>
        <p:nvSpPr>
          <p:cNvPr id="3" name="Content Placeholder 2"/>
          <p:cNvSpPr>
            <a:spLocks noGrp="1"/>
          </p:cNvSpPr>
          <p:nvPr>
            <p:ph idx="1"/>
          </p:nvPr>
        </p:nvSpPr>
        <p:spPr>
          <a:xfrm>
            <a:off x="457199" y="1690937"/>
            <a:ext cx="7028121" cy="4396153"/>
          </a:xfrm>
        </p:spPr>
        <p:txBody>
          <a:bodyPr>
            <a:normAutofit/>
          </a:bodyPr>
          <a:lstStyle/>
          <a:p>
            <a:r>
              <a:rPr lang="en-US" b="1" dirty="0">
                <a:cs typeface="Calibri" panose="020F0502020204030204" pitchFamily="34" charset="0"/>
              </a:rPr>
              <a:t>TMP Development </a:t>
            </a:r>
          </a:p>
          <a:p>
            <a:pPr lvl="1"/>
            <a:r>
              <a:rPr lang="en-US" dirty="0">
                <a:cs typeface="Calibri" panose="020F0502020204030204" pitchFamily="34" charset="0"/>
              </a:rPr>
              <a:t>Agency or contractor personnel who have primary responsibility for developing TMP and overall coordination </a:t>
            </a:r>
          </a:p>
          <a:p>
            <a:pPr marL="0" indent="0">
              <a:buNone/>
            </a:pPr>
            <a:endParaRPr lang="en-US" sz="2600" b="1" dirty="0">
              <a:cs typeface="Calibri" panose="020F0502020204030204" pitchFamily="34" charset="0"/>
            </a:endParaRPr>
          </a:p>
        </p:txBody>
      </p:sp>
    </p:spTree>
    <p:extLst>
      <p:ext uri="{BB962C8B-B14F-4D97-AF65-F5344CB8AC3E}">
        <p14:creationId xmlns:p14="http://schemas.microsoft.com/office/powerpoint/2010/main" val="8574353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2442" y="458523"/>
            <a:ext cx="8229600" cy="659859"/>
          </a:xfrm>
        </p:spPr>
        <p:txBody>
          <a:bodyPr>
            <a:normAutofit fontScale="90000"/>
          </a:bodyPr>
          <a:lstStyle/>
          <a:p>
            <a:r>
              <a:rPr lang="en-US" sz="4000" dirty="0"/>
              <a:t>Distribution of Roles and Responsibilities (cont.)</a:t>
            </a:r>
          </a:p>
        </p:txBody>
      </p:sp>
      <p:sp>
        <p:nvSpPr>
          <p:cNvPr id="3" name="Content Placeholder 2"/>
          <p:cNvSpPr>
            <a:spLocks noGrp="1"/>
          </p:cNvSpPr>
          <p:nvPr>
            <p:ph idx="1"/>
          </p:nvPr>
        </p:nvSpPr>
        <p:spPr>
          <a:xfrm>
            <a:off x="322442" y="1672649"/>
            <a:ext cx="8229600" cy="4396153"/>
          </a:xfrm>
        </p:spPr>
        <p:txBody>
          <a:bodyPr>
            <a:normAutofit/>
          </a:bodyPr>
          <a:lstStyle/>
          <a:p>
            <a:r>
              <a:rPr lang="en-US" b="1" dirty="0" err="1">
                <a:cs typeface="Calibri" panose="020F0502020204030204" pitchFamily="34" charset="0"/>
              </a:rPr>
              <a:t>TMP</a:t>
            </a:r>
            <a:r>
              <a:rPr lang="en-US" b="1" dirty="0">
                <a:cs typeface="Calibri" panose="020F0502020204030204" pitchFamily="34" charset="0"/>
              </a:rPr>
              <a:t> Review and Approval </a:t>
            </a:r>
          </a:p>
          <a:p>
            <a:pPr lvl="1"/>
            <a:r>
              <a:rPr lang="en-US" dirty="0">
                <a:cs typeface="Calibri" panose="020F0502020204030204" pitchFamily="34" charset="0"/>
              </a:rPr>
              <a:t>Agency individual(s) who give final approval to TMP </a:t>
            </a:r>
          </a:p>
          <a:p>
            <a:r>
              <a:rPr lang="en-US" b="1" dirty="0">
                <a:cs typeface="Calibri" panose="020F0502020204030204" pitchFamily="34" charset="0"/>
              </a:rPr>
              <a:t>TMP Implementation </a:t>
            </a:r>
          </a:p>
          <a:p>
            <a:pPr lvl="1"/>
            <a:r>
              <a:rPr lang="en-US" dirty="0">
                <a:cs typeface="Calibri" panose="020F0502020204030204" pitchFamily="34" charset="0"/>
              </a:rPr>
              <a:t>Agency and contractor personnel with primary responsibility to implement the TMP (responsible persons) </a:t>
            </a:r>
          </a:p>
          <a:p>
            <a:pPr marL="0" indent="0">
              <a:buNone/>
            </a:pPr>
            <a:endParaRPr lang="en-US" sz="2600" b="1" dirty="0">
              <a:cs typeface="Calibri" panose="020F0502020204030204" pitchFamily="34" charset="0"/>
            </a:endParaRPr>
          </a:p>
        </p:txBody>
      </p:sp>
    </p:spTree>
    <p:extLst>
      <p:ext uri="{BB962C8B-B14F-4D97-AF65-F5344CB8AC3E}">
        <p14:creationId xmlns:p14="http://schemas.microsoft.com/office/powerpoint/2010/main" val="41782951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174" y="0"/>
            <a:ext cx="8527774" cy="1447799"/>
          </a:xfrm>
        </p:spPr>
        <p:txBody>
          <a:bodyPr>
            <a:normAutofit/>
          </a:bodyPr>
          <a:lstStyle/>
          <a:p>
            <a:r>
              <a:rPr lang="en-US" dirty="0"/>
              <a:t>Roles and Responsibilities- Examples</a:t>
            </a:r>
          </a:p>
        </p:txBody>
      </p:sp>
      <p:sp>
        <p:nvSpPr>
          <p:cNvPr id="3" name="Content Placeholder 2"/>
          <p:cNvSpPr>
            <a:spLocks noGrp="1"/>
          </p:cNvSpPr>
          <p:nvPr>
            <p:ph idx="1"/>
          </p:nvPr>
        </p:nvSpPr>
        <p:spPr>
          <a:xfrm>
            <a:off x="457200" y="1447799"/>
            <a:ext cx="8229600" cy="3754821"/>
          </a:xfrm>
        </p:spPr>
        <p:txBody>
          <a:bodyPr>
            <a:normAutofit fontScale="92500" lnSpcReduction="10000"/>
          </a:bodyPr>
          <a:lstStyle/>
          <a:p>
            <a:r>
              <a:rPr lang="en-US" sz="3000" b="1" dirty="0">
                <a:cs typeface="Calibri" panose="020F0502020204030204" pitchFamily="34" charset="0"/>
              </a:rPr>
              <a:t>Public Information </a:t>
            </a:r>
          </a:p>
          <a:p>
            <a:pPr lvl="1"/>
            <a:r>
              <a:rPr lang="en-US" sz="3000" dirty="0">
                <a:cs typeface="Calibri" panose="020F0502020204030204" pitchFamily="34" charset="0"/>
              </a:rPr>
              <a:t>Individual responsible for real-time public awareness of work zone issues, as the project advances </a:t>
            </a:r>
          </a:p>
          <a:p>
            <a:r>
              <a:rPr lang="en-US" sz="3000" b="1" dirty="0">
                <a:cs typeface="Calibri" panose="020F0502020204030204" pitchFamily="34" charset="0"/>
              </a:rPr>
              <a:t>Emergency Services Contacts </a:t>
            </a:r>
          </a:p>
          <a:p>
            <a:pPr lvl="1"/>
            <a:r>
              <a:rPr lang="en-US" sz="3000" dirty="0">
                <a:cs typeface="Calibri" panose="020F0502020204030204" pitchFamily="34" charset="0"/>
              </a:rPr>
              <a:t>Stakeholders who need to be kept informed because they provide emergency or critical services</a:t>
            </a:r>
          </a:p>
          <a:p>
            <a:pPr marL="57150" indent="0">
              <a:buNone/>
            </a:pPr>
            <a:endParaRPr lang="en-US" sz="2400" dirty="0">
              <a:cs typeface="Calibri" panose="020F0502020204030204" pitchFamily="34" charset="0"/>
            </a:endParaRPr>
          </a:p>
          <a:p>
            <a:pPr marL="0" indent="0">
              <a:buNone/>
            </a:pPr>
            <a:endParaRPr lang="en-US" sz="2400" b="1" dirty="0">
              <a:cs typeface="Calibri" panose="020F0502020204030204" pitchFamily="34" charset="0"/>
            </a:endParaRPr>
          </a:p>
        </p:txBody>
      </p:sp>
    </p:spTree>
    <p:extLst>
      <p:ext uri="{BB962C8B-B14F-4D97-AF65-F5344CB8AC3E}">
        <p14:creationId xmlns:p14="http://schemas.microsoft.com/office/powerpoint/2010/main" val="10104744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812"/>
            <a:ext cx="8229600" cy="659859"/>
          </a:xfrm>
        </p:spPr>
        <p:txBody>
          <a:bodyPr>
            <a:normAutofit/>
          </a:bodyPr>
          <a:lstStyle/>
          <a:p>
            <a:r>
              <a:rPr lang="en-US" dirty="0"/>
              <a:t>Agencies include: </a:t>
            </a:r>
          </a:p>
        </p:txBody>
      </p:sp>
      <p:sp>
        <p:nvSpPr>
          <p:cNvPr id="3" name="Content Placeholder 2">
            <a:extLst>
              <a:ext uri="{FF2B5EF4-FFF2-40B4-BE49-F238E27FC236}">
                <a16:creationId xmlns:a16="http://schemas.microsoft.com/office/drawing/2014/main" id="{10AEC460-92AB-E684-6DA9-B35ED58CB140}"/>
              </a:ext>
            </a:extLst>
          </p:cNvPr>
          <p:cNvSpPr>
            <a:spLocks noGrp="1"/>
          </p:cNvSpPr>
          <p:nvPr>
            <p:ph idx="1"/>
          </p:nvPr>
        </p:nvSpPr>
        <p:spPr>
          <a:xfrm>
            <a:off x="446567" y="1413360"/>
            <a:ext cx="7634177" cy="3754821"/>
          </a:xfrm>
        </p:spPr>
        <p:txBody>
          <a:bodyPr>
            <a:normAutofit/>
          </a:bodyPr>
          <a:lstStyle/>
          <a:p>
            <a:r>
              <a:rPr lang="en-US" sz="3000" b="1" dirty="0">
                <a:cs typeface="Calibri" panose="020F0502020204030204" pitchFamily="34" charset="0"/>
              </a:rPr>
              <a:t>Local </a:t>
            </a:r>
            <a:r>
              <a:rPr lang="en-US" sz="3000" dirty="0">
                <a:cs typeface="Calibri" panose="020F0502020204030204" pitchFamily="34" charset="0"/>
              </a:rPr>
              <a:t>– Police, Fire/EMS, Utilities, Hospitals, Schools</a:t>
            </a:r>
          </a:p>
          <a:p>
            <a:r>
              <a:rPr lang="en-US" sz="3000" b="1" dirty="0">
                <a:cs typeface="Calibri" panose="020F0502020204030204" pitchFamily="34" charset="0"/>
              </a:rPr>
              <a:t>State </a:t>
            </a:r>
            <a:r>
              <a:rPr lang="en-US" sz="3000" dirty="0">
                <a:cs typeface="Calibri" panose="020F0502020204030204" pitchFamily="34" charset="0"/>
              </a:rPr>
              <a:t>– State Highway Patrol, Neighboring State DOTs</a:t>
            </a:r>
          </a:p>
          <a:p>
            <a:r>
              <a:rPr lang="en-US" sz="3000" b="1" dirty="0">
                <a:cs typeface="Calibri" panose="020F0502020204030204" pitchFamily="34" charset="0"/>
              </a:rPr>
              <a:t>Federal </a:t>
            </a:r>
            <a:r>
              <a:rPr lang="en-US" sz="3000" dirty="0">
                <a:cs typeface="Calibri" panose="020F0502020204030204" pitchFamily="34" charset="0"/>
              </a:rPr>
              <a:t>– Department of Homeland Security</a:t>
            </a:r>
          </a:p>
          <a:p>
            <a:pPr marL="0" indent="0">
              <a:buNone/>
            </a:pPr>
            <a:endParaRPr lang="en-US" sz="2400" b="1" dirty="0">
              <a:cs typeface="Calibri" panose="020F0502020204030204" pitchFamily="34" charset="0"/>
            </a:endParaRPr>
          </a:p>
        </p:txBody>
      </p:sp>
    </p:spTree>
    <p:extLst>
      <p:ext uri="{BB962C8B-B14F-4D97-AF65-F5344CB8AC3E}">
        <p14:creationId xmlns:p14="http://schemas.microsoft.com/office/powerpoint/2010/main" val="3478969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047" y="218460"/>
            <a:ext cx="8229600" cy="659859"/>
          </a:xfrm>
        </p:spPr>
        <p:txBody>
          <a:bodyPr/>
          <a:lstStyle/>
          <a:p>
            <a:r>
              <a:rPr lang="en-US" dirty="0"/>
              <a:t>TMP Teams</a:t>
            </a:r>
          </a:p>
        </p:txBody>
      </p:sp>
      <p:sp>
        <p:nvSpPr>
          <p:cNvPr id="3" name="Content Placeholder 2"/>
          <p:cNvSpPr>
            <a:spLocks noGrp="1"/>
          </p:cNvSpPr>
          <p:nvPr>
            <p:ph idx="1"/>
          </p:nvPr>
        </p:nvSpPr>
        <p:spPr>
          <a:xfrm>
            <a:off x="396046" y="1141766"/>
            <a:ext cx="4365140" cy="4954234"/>
          </a:xfrm>
        </p:spPr>
        <p:txBody>
          <a:bodyPr>
            <a:normAutofit fontScale="92500" lnSpcReduction="10000"/>
          </a:bodyPr>
          <a:lstStyle/>
          <a:p>
            <a:r>
              <a:rPr lang="en-US" sz="3000" dirty="0">
                <a:cs typeface="Calibri" panose="020F0502020204030204" pitchFamily="34" charset="0"/>
              </a:rPr>
              <a:t>Dependent on project: </a:t>
            </a:r>
          </a:p>
          <a:p>
            <a:pPr lvl="1"/>
            <a:r>
              <a:rPr lang="en-US" sz="3000" dirty="0">
                <a:cs typeface="Calibri" panose="020F0502020204030204" pitchFamily="34" charset="0"/>
              </a:rPr>
              <a:t>Size </a:t>
            </a:r>
          </a:p>
          <a:p>
            <a:pPr lvl="1"/>
            <a:r>
              <a:rPr lang="en-US" sz="3000" dirty="0">
                <a:cs typeface="Calibri" panose="020F0502020204030204" pitchFamily="34" charset="0"/>
              </a:rPr>
              <a:t>Location </a:t>
            </a:r>
          </a:p>
          <a:p>
            <a:pPr lvl="1"/>
            <a:r>
              <a:rPr lang="en-US" sz="3000" dirty="0">
                <a:cs typeface="Calibri" panose="020F0502020204030204" pitchFamily="34" charset="0"/>
              </a:rPr>
              <a:t>Area </a:t>
            </a:r>
          </a:p>
          <a:p>
            <a:pPr lvl="1"/>
            <a:r>
              <a:rPr lang="en-US" sz="3000" dirty="0">
                <a:cs typeface="Calibri" panose="020F0502020204030204" pitchFamily="34" charset="0"/>
              </a:rPr>
              <a:t>Extent of impacts </a:t>
            </a:r>
          </a:p>
          <a:p>
            <a:r>
              <a:rPr lang="en-US" sz="3000" dirty="0">
                <a:cs typeface="Calibri" panose="020F0502020204030204" pitchFamily="34" charset="0"/>
              </a:rPr>
              <a:t>Benefits: </a:t>
            </a:r>
          </a:p>
          <a:p>
            <a:pPr lvl="1"/>
            <a:r>
              <a:rPr lang="en-US" sz="3000" dirty="0">
                <a:cs typeface="Calibri" panose="020F0502020204030204" pitchFamily="34" charset="0"/>
              </a:rPr>
              <a:t>Effective coordination and work zone management </a:t>
            </a:r>
          </a:p>
          <a:p>
            <a:pPr lvl="1"/>
            <a:r>
              <a:rPr lang="en-US" sz="3000" dirty="0">
                <a:cs typeface="Calibri" panose="020F0502020204030204" pitchFamily="34" charset="0"/>
              </a:rPr>
              <a:t>Well defined roles and responsibilities </a:t>
            </a:r>
          </a:p>
          <a:p>
            <a:pPr marL="0" indent="0">
              <a:buNone/>
            </a:pPr>
            <a:endParaRPr lang="en-US" sz="2400" b="1" dirty="0">
              <a:cs typeface="Calibri" panose="020F0502020204030204" pitchFamily="34" charset="0"/>
            </a:endParaRPr>
          </a:p>
        </p:txBody>
      </p:sp>
      <p:pic>
        <p:nvPicPr>
          <p:cNvPr id="2050" name="Picture 2" descr="Example of a TMP development plan showing DOT contact, consultant contact for managers, and monitoring manager contact on both sides as we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5148" y="322512"/>
            <a:ext cx="4188852" cy="55580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Google Shape;74;p1">
            <a:extLst>
              <a:ext uri="{FF2B5EF4-FFF2-40B4-BE49-F238E27FC236}">
                <a16:creationId xmlns:a16="http://schemas.microsoft.com/office/drawing/2014/main" id="{53FA0631-4D82-E442-7918-3DA204B8043D}"/>
              </a:ext>
            </a:extLst>
          </p:cNvPr>
          <p:cNvSpPr/>
          <p:nvPr/>
        </p:nvSpPr>
        <p:spPr>
          <a:xfrm>
            <a:off x="8016047" y="5861498"/>
            <a:ext cx="1219200"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41826370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458523"/>
            <a:ext cx="8229600" cy="659859"/>
          </a:xfrm>
        </p:spPr>
        <p:txBody>
          <a:bodyPr/>
          <a:lstStyle/>
          <a:p>
            <a:r>
              <a:rPr lang="en-US" dirty="0"/>
              <a:t>Exercise- Project Coordination</a:t>
            </a:r>
          </a:p>
        </p:txBody>
      </p:sp>
      <p:sp>
        <p:nvSpPr>
          <p:cNvPr id="3" name="Content Placeholder 2"/>
          <p:cNvSpPr>
            <a:spLocks noGrp="1"/>
          </p:cNvSpPr>
          <p:nvPr>
            <p:ph idx="1"/>
          </p:nvPr>
        </p:nvSpPr>
        <p:spPr>
          <a:xfrm>
            <a:off x="324334" y="1484821"/>
            <a:ext cx="8229600" cy="4396153"/>
          </a:xfrm>
        </p:spPr>
        <p:txBody>
          <a:bodyPr>
            <a:normAutofit/>
          </a:bodyPr>
          <a:lstStyle/>
          <a:p>
            <a:r>
              <a:rPr lang="en-US" sz="2800" kern="1200" dirty="0"/>
              <a:t>A transportation agency is planning several road projects</a:t>
            </a:r>
          </a:p>
          <a:p>
            <a:r>
              <a:rPr lang="en-US" sz="2800" kern="1200" dirty="0"/>
              <a:t>These projects include significant infrastructure improvements in close proximity (within 1 square mile) to each other</a:t>
            </a:r>
          </a:p>
          <a:p>
            <a:endParaRPr lang="en-US" sz="2800" dirty="0"/>
          </a:p>
        </p:txBody>
      </p:sp>
    </p:spTree>
    <p:extLst>
      <p:ext uri="{BB962C8B-B14F-4D97-AF65-F5344CB8AC3E}">
        <p14:creationId xmlns:p14="http://schemas.microsoft.com/office/powerpoint/2010/main" val="36492541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258092"/>
            <a:ext cx="8229600" cy="659859"/>
          </a:xfrm>
        </p:spPr>
        <p:txBody>
          <a:bodyPr/>
          <a:lstStyle/>
          <a:p>
            <a:r>
              <a:rPr lang="en-US" dirty="0"/>
              <a:t>Exercise- Project Coordination</a:t>
            </a:r>
          </a:p>
        </p:txBody>
      </p:sp>
      <p:sp>
        <p:nvSpPr>
          <p:cNvPr id="3" name="Content Placeholder 2"/>
          <p:cNvSpPr>
            <a:spLocks noGrp="1"/>
          </p:cNvSpPr>
          <p:nvPr>
            <p:ph idx="1"/>
          </p:nvPr>
        </p:nvSpPr>
        <p:spPr/>
        <p:txBody>
          <a:bodyPr>
            <a:normAutofit/>
          </a:bodyPr>
          <a:lstStyle/>
          <a:p>
            <a:r>
              <a:rPr lang="en-US" dirty="0"/>
              <a:t>The projects were designed at different times, as noted below, but lack of funding delayed construction</a:t>
            </a:r>
          </a:p>
          <a:p>
            <a:r>
              <a:rPr lang="en-US" dirty="0"/>
              <a:t>The DOT now has programmed funding to undertake all projects in fall 2021</a:t>
            </a:r>
          </a:p>
          <a:p>
            <a:r>
              <a:rPr lang="en-US" sz="2800" kern="1200" dirty="0"/>
              <a:t>The main corridor is a 6-lane arterial with an ADT of 65,000 vehicles; approximately 60% is commuter traffic</a:t>
            </a:r>
          </a:p>
          <a:p>
            <a:endParaRPr lang="en-US" sz="2400" dirty="0"/>
          </a:p>
        </p:txBody>
      </p:sp>
    </p:spTree>
    <p:extLst>
      <p:ext uri="{BB962C8B-B14F-4D97-AF65-F5344CB8AC3E}">
        <p14:creationId xmlns:p14="http://schemas.microsoft.com/office/powerpoint/2010/main" val="36514184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444071"/>
            <a:ext cx="8229600" cy="659859"/>
          </a:xfrm>
        </p:spPr>
        <p:txBody>
          <a:bodyPr>
            <a:noAutofit/>
          </a:bodyPr>
          <a:lstStyle/>
          <a:p>
            <a:r>
              <a:rPr lang="en-US" dirty="0"/>
              <a:t>Projects Include (design dates in parenthesis)</a:t>
            </a:r>
          </a:p>
        </p:txBody>
      </p:sp>
      <p:sp>
        <p:nvSpPr>
          <p:cNvPr id="3" name="Content Placeholder 2"/>
          <p:cNvSpPr>
            <a:spLocks noGrp="1"/>
          </p:cNvSpPr>
          <p:nvPr>
            <p:ph idx="1"/>
          </p:nvPr>
        </p:nvSpPr>
        <p:spPr>
          <a:xfrm>
            <a:off x="350211" y="1669007"/>
            <a:ext cx="8443575" cy="3305949"/>
          </a:xfrm>
        </p:spPr>
        <p:txBody>
          <a:bodyPr>
            <a:normAutofit lnSpcReduction="10000"/>
          </a:bodyPr>
          <a:lstStyle/>
          <a:p>
            <a:pPr marL="514350" indent="-514350">
              <a:buFont typeface="+mj-lt"/>
              <a:buAutoNum type="alphaUcPeriod"/>
            </a:pPr>
            <a:r>
              <a:rPr lang="en-US" dirty="0"/>
              <a:t>(2018): Resurface/Rehabilitate Brentwood Road </a:t>
            </a:r>
          </a:p>
          <a:p>
            <a:pPr marL="514350" indent="-514350">
              <a:buFont typeface="+mj-lt"/>
              <a:buAutoNum type="alphaUcPeriod"/>
            </a:pPr>
            <a:r>
              <a:rPr lang="en-US" dirty="0"/>
              <a:t>(2018): Replace Bridge over New York Avenue </a:t>
            </a:r>
          </a:p>
          <a:p>
            <a:pPr marL="514350" indent="-514350">
              <a:buFont typeface="+mj-lt"/>
              <a:buAutoNum type="alphaUcPeriod"/>
            </a:pPr>
            <a:r>
              <a:rPr lang="en-US" dirty="0"/>
              <a:t>(2016): Reconstruct the New York Avenue including bridge (C1)</a:t>
            </a:r>
          </a:p>
          <a:p>
            <a:pPr marL="514350" indent="-514350">
              <a:buFont typeface="+mj-lt"/>
              <a:buAutoNum type="alphaUcPeriod"/>
            </a:pPr>
            <a:r>
              <a:rPr lang="en-US" dirty="0"/>
              <a:t>(2016): Traffic Safety Improvement Project at intersection </a:t>
            </a:r>
          </a:p>
          <a:p>
            <a:pPr marL="514350" indent="-514350">
              <a:buFont typeface="+mj-lt"/>
              <a:buAutoNum type="alphaUcPeriod"/>
            </a:pPr>
            <a:r>
              <a:rPr lang="en-US" dirty="0"/>
              <a:t>(2014): Reconstruction of 1</a:t>
            </a:r>
            <a:r>
              <a:rPr lang="en-US" baseline="30000" dirty="0"/>
              <a:t>st</a:t>
            </a:r>
            <a:r>
              <a:rPr lang="en-US" dirty="0"/>
              <a:t> Street </a:t>
            </a:r>
            <a:endParaRPr lang="en-US" kern="1200" dirty="0"/>
          </a:p>
          <a:p>
            <a:endParaRPr lang="en-US" sz="2400" dirty="0"/>
          </a:p>
        </p:txBody>
      </p:sp>
    </p:spTree>
    <p:extLst>
      <p:ext uri="{BB962C8B-B14F-4D97-AF65-F5344CB8AC3E}">
        <p14:creationId xmlns:p14="http://schemas.microsoft.com/office/powerpoint/2010/main" val="25196534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458523"/>
            <a:ext cx="8229600" cy="659859"/>
          </a:xfrm>
        </p:spPr>
        <p:txBody>
          <a:bodyPr/>
          <a:lstStyle/>
          <a:p>
            <a:r>
              <a:rPr lang="en-US" dirty="0"/>
              <a:t>Exercise- Project Coordination</a:t>
            </a:r>
          </a:p>
        </p:txBody>
      </p:sp>
      <p:sp>
        <p:nvSpPr>
          <p:cNvPr id="3" name="Content Placeholder 2"/>
          <p:cNvSpPr>
            <a:spLocks noGrp="1"/>
          </p:cNvSpPr>
          <p:nvPr>
            <p:ph idx="1"/>
          </p:nvPr>
        </p:nvSpPr>
        <p:spPr/>
        <p:txBody>
          <a:bodyPr/>
          <a:lstStyle/>
          <a:p>
            <a:pPr marL="514350" indent="-514350">
              <a:buFont typeface="+mj-lt"/>
              <a:buAutoNum type="arabicPeriod"/>
            </a:pPr>
            <a:r>
              <a:rPr lang="en-US" sz="2800" dirty="0"/>
              <a:t>As the Project Engineer for one of five construction projects, identify some key issues that could arise if all projects start together, as planned, for Fall 2021?</a:t>
            </a:r>
          </a:p>
          <a:p>
            <a:pPr marL="514350" indent="-514350">
              <a:buFont typeface="+mj-lt"/>
              <a:buAutoNum type="arabicPeriod"/>
            </a:pPr>
            <a:r>
              <a:rPr lang="en-US" sz="2800" dirty="0"/>
              <a:t>What are some possible ways to handle coordination? </a:t>
            </a:r>
          </a:p>
          <a:p>
            <a:endParaRPr lang="en-US" sz="2800" dirty="0"/>
          </a:p>
        </p:txBody>
      </p:sp>
    </p:spTree>
    <p:extLst>
      <p:ext uri="{BB962C8B-B14F-4D97-AF65-F5344CB8AC3E}">
        <p14:creationId xmlns:p14="http://schemas.microsoft.com/office/powerpoint/2010/main" val="13593811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154" y="259984"/>
            <a:ext cx="8229600" cy="659859"/>
          </a:xfrm>
        </p:spPr>
        <p:txBody>
          <a:bodyPr/>
          <a:lstStyle/>
          <a:p>
            <a:r>
              <a:rPr lang="en-US" dirty="0"/>
              <a:t>TMP Coordination Module Topics</a:t>
            </a:r>
          </a:p>
        </p:txBody>
      </p:sp>
      <p:sp>
        <p:nvSpPr>
          <p:cNvPr id="3" name="Content Placeholder 2"/>
          <p:cNvSpPr>
            <a:spLocks noGrp="1"/>
          </p:cNvSpPr>
          <p:nvPr>
            <p:ph idx="1"/>
          </p:nvPr>
        </p:nvSpPr>
        <p:spPr/>
        <p:txBody>
          <a:bodyPr/>
          <a:lstStyle/>
          <a:p>
            <a:r>
              <a:rPr lang="en-US" dirty="0">
                <a:cs typeface="Arial" panose="020B0604020202020204" pitchFamily="34" charset="0"/>
              </a:rPr>
              <a:t>Stakeholders </a:t>
            </a:r>
          </a:p>
          <a:p>
            <a:r>
              <a:rPr lang="en-US" dirty="0">
                <a:cs typeface="Arial" panose="020B0604020202020204" pitchFamily="34" charset="0"/>
              </a:rPr>
              <a:t>Internal Project Coordination </a:t>
            </a:r>
          </a:p>
          <a:p>
            <a:r>
              <a:rPr lang="en-US" dirty="0">
                <a:cs typeface="Arial" panose="020B0604020202020204" pitchFamily="34" charset="0"/>
              </a:rPr>
              <a:t>Coordinating Multiple Projects </a:t>
            </a:r>
          </a:p>
          <a:p>
            <a:r>
              <a:rPr lang="en-US" dirty="0">
                <a:cs typeface="Arial" panose="020B0604020202020204" pitchFamily="34" charset="0"/>
              </a:rPr>
              <a:t>Interagency Coordination   </a:t>
            </a:r>
          </a:p>
          <a:p>
            <a:r>
              <a:rPr lang="en-US" dirty="0">
                <a:cs typeface="Arial" panose="020B0604020202020204" pitchFamily="34" charset="0"/>
              </a:rPr>
              <a:t>Roles and Responsibilities </a:t>
            </a:r>
          </a:p>
          <a:p>
            <a:r>
              <a:rPr lang="en-US" dirty="0">
                <a:cs typeface="Arial" panose="020B0604020202020204" pitchFamily="34" charset="0"/>
              </a:rPr>
              <a:t>TMP Teams </a:t>
            </a:r>
          </a:p>
          <a:p>
            <a:r>
              <a:rPr lang="en-US" dirty="0">
                <a:cs typeface="Arial" panose="020B0604020202020204" pitchFamily="34" charset="0"/>
              </a:rPr>
              <a:t>Exercise </a:t>
            </a:r>
          </a:p>
        </p:txBody>
      </p:sp>
    </p:spTree>
    <p:extLst>
      <p:ext uri="{BB962C8B-B14F-4D97-AF65-F5344CB8AC3E}">
        <p14:creationId xmlns:p14="http://schemas.microsoft.com/office/powerpoint/2010/main" val="32618846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450458" y="458523"/>
            <a:ext cx="8229600" cy="659859"/>
          </a:xfrm>
        </p:spPr>
        <p:txBody>
          <a:bodyPr/>
          <a:lstStyle/>
          <a:p>
            <a:pPr eaLnBrk="1" hangingPunct="1"/>
            <a:r>
              <a:rPr lang="en-US"/>
              <a:t>Module Recap</a:t>
            </a:r>
            <a:endParaRPr lang="en-US" dirty="0"/>
          </a:p>
        </p:txBody>
      </p:sp>
      <p:sp>
        <p:nvSpPr>
          <p:cNvPr id="57347" name="Rectangle 3"/>
          <p:cNvSpPr>
            <a:spLocks noGrp="1" noChangeArrowheads="1"/>
          </p:cNvSpPr>
          <p:nvPr>
            <p:ph idx="1"/>
          </p:nvPr>
        </p:nvSpPr>
        <p:spPr>
          <a:xfrm>
            <a:off x="450458" y="1554480"/>
            <a:ext cx="8229600" cy="4396153"/>
          </a:xfrm>
        </p:spPr>
        <p:txBody>
          <a:bodyPr/>
          <a:lstStyle/>
          <a:p>
            <a:pPr eaLnBrk="1" hangingPunct="1"/>
            <a:r>
              <a:rPr lang="en-US" dirty="0"/>
              <a:t>Name some of the stakeholders of highway projects?</a:t>
            </a:r>
          </a:p>
          <a:p>
            <a:pPr eaLnBrk="1" hangingPunct="1"/>
            <a:r>
              <a:rPr lang="en-US" dirty="0"/>
              <a:t>Name some interagency coordination issues</a:t>
            </a:r>
          </a:p>
          <a:p>
            <a:pPr eaLnBrk="1" hangingPunct="1">
              <a:buFontTx/>
              <a:buNone/>
            </a:pPr>
            <a:endParaRPr lang="en-US" dirty="0"/>
          </a:p>
          <a:p>
            <a:pPr eaLnBrk="1" hangingPunct="1"/>
            <a:endParaRPr lang="en-US" dirty="0"/>
          </a:p>
          <a:p>
            <a:pPr eaLnBrk="1" hangingPunct="1"/>
            <a:endParaRPr lang="en-US" dirty="0"/>
          </a:p>
        </p:txBody>
      </p:sp>
    </p:spTree>
    <p:extLst>
      <p:ext uri="{BB962C8B-B14F-4D97-AF65-F5344CB8AC3E}">
        <p14:creationId xmlns:p14="http://schemas.microsoft.com/office/powerpoint/2010/main" val="14475448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itle 1"/>
          <p:cNvSpPr>
            <a:spLocks noGrp="1"/>
          </p:cNvSpPr>
          <p:nvPr>
            <p:ph type="title"/>
          </p:nvPr>
        </p:nvSpPr>
        <p:spPr>
          <a:xfrm>
            <a:off x="457200" y="0"/>
            <a:ext cx="8229600" cy="1417638"/>
          </a:xfrm>
        </p:spPr>
        <p:txBody>
          <a:bodyPr/>
          <a:lstStyle/>
          <a:p>
            <a:r>
              <a:rPr lang="en-US" dirty="0"/>
              <a:t>Questions</a:t>
            </a:r>
          </a:p>
        </p:txBody>
      </p:sp>
    </p:spTree>
    <p:extLst>
      <p:ext uri="{BB962C8B-B14F-4D97-AF65-F5344CB8AC3E}">
        <p14:creationId xmlns:p14="http://schemas.microsoft.com/office/powerpoint/2010/main" val="4277534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MP in middle circle branching out to circles with:&#10;Stakeholders&#10;DOT&#10;Road Users&#10;Utilities&#10;Local Agencies&#10;Property Owners&#10;Emergency Responders&#10;Federal Agencies&#10;Contractor&#10;Transit&#10;Business Owners"/>
          <p:cNvPicPr>
            <a:picLocks noGrp="1" noChangeAspect="1" noChangeArrowheads="1"/>
          </p:cNvPicPr>
          <p:nvPr>
            <p:ph idx="1"/>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528868" y="339320"/>
            <a:ext cx="8432251" cy="61793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182880" y="0"/>
            <a:ext cx="8229600" cy="659859"/>
          </a:xfrm>
        </p:spPr>
        <p:txBody>
          <a:bodyPr/>
          <a:lstStyle/>
          <a:p>
            <a:r>
              <a:rPr lang="en-US" dirty="0"/>
              <a:t>Stakeholders</a:t>
            </a:r>
          </a:p>
        </p:txBody>
      </p:sp>
      <p:sp>
        <p:nvSpPr>
          <p:cNvPr id="3" name="Google Shape;74;p1">
            <a:extLst>
              <a:ext uri="{FF2B5EF4-FFF2-40B4-BE49-F238E27FC236}">
                <a16:creationId xmlns:a16="http://schemas.microsoft.com/office/drawing/2014/main" id="{53FA0631-4D82-E442-7918-3DA204B8043D}"/>
              </a:ext>
            </a:extLst>
          </p:cNvPr>
          <p:cNvSpPr/>
          <p:nvPr/>
        </p:nvSpPr>
        <p:spPr>
          <a:xfrm>
            <a:off x="7471144" y="5485585"/>
            <a:ext cx="1219200"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138755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296560"/>
            <a:ext cx="8229600" cy="659859"/>
          </a:xfrm>
        </p:spPr>
        <p:txBody>
          <a:bodyPr/>
          <a:lstStyle/>
          <a:p>
            <a:r>
              <a:rPr lang="en-US" dirty="0"/>
              <a:t>Internal Project Coordination</a:t>
            </a:r>
          </a:p>
        </p:txBody>
      </p:sp>
      <p:sp>
        <p:nvSpPr>
          <p:cNvPr id="3" name="Content Placeholder 2"/>
          <p:cNvSpPr>
            <a:spLocks noGrp="1"/>
          </p:cNvSpPr>
          <p:nvPr>
            <p:ph idx="1"/>
          </p:nvPr>
        </p:nvSpPr>
        <p:spPr>
          <a:xfrm>
            <a:off x="450458" y="1278816"/>
            <a:ext cx="7295816" cy="4555395"/>
          </a:xfrm>
        </p:spPr>
        <p:txBody>
          <a:bodyPr>
            <a:normAutofit/>
          </a:bodyPr>
          <a:lstStyle/>
          <a:p>
            <a:r>
              <a:rPr lang="en-US" b="1" dirty="0">
                <a:cs typeface="Calibri" panose="020F0502020204030204" pitchFamily="34" charset="0"/>
              </a:rPr>
              <a:t>Alternatives Analysis</a:t>
            </a:r>
          </a:p>
          <a:p>
            <a:pPr lvl="1"/>
            <a:r>
              <a:rPr lang="en-US" dirty="0">
                <a:cs typeface="Calibri" panose="020F0502020204030204" pitchFamily="34" charset="0"/>
              </a:rPr>
              <a:t>Identify work zone impacts</a:t>
            </a:r>
          </a:p>
          <a:p>
            <a:pPr lvl="1"/>
            <a:r>
              <a:rPr lang="en-US" dirty="0" err="1">
                <a:cs typeface="Calibri" panose="020F0502020204030204" pitchFamily="34" charset="0"/>
              </a:rPr>
              <a:t>TTC</a:t>
            </a:r>
            <a:r>
              <a:rPr lang="en-US" dirty="0">
                <a:cs typeface="Calibri" panose="020F0502020204030204" pitchFamily="34" charset="0"/>
              </a:rPr>
              <a:t> options associated with feasible alternatives</a:t>
            </a:r>
          </a:p>
          <a:p>
            <a:pPr lvl="1"/>
            <a:r>
              <a:rPr lang="en-US" dirty="0">
                <a:cs typeface="Calibri" panose="020F0502020204030204" pitchFamily="34" charset="0"/>
              </a:rPr>
              <a:t>Brainstorm alternatives</a:t>
            </a:r>
          </a:p>
          <a:p>
            <a:pPr lvl="1"/>
            <a:r>
              <a:rPr lang="en-US" dirty="0">
                <a:cs typeface="Calibri" panose="020F0502020204030204" pitchFamily="34" charset="0"/>
              </a:rPr>
              <a:t>Selection of the preferred alternatives </a:t>
            </a:r>
          </a:p>
          <a:p>
            <a:pPr marL="0" indent="0">
              <a:buNone/>
            </a:pPr>
            <a:endParaRPr lang="en-US" sz="2600" b="1" dirty="0">
              <a:cs typeface="Calibri" panose="020F0502020204030204" pitchFamily="34" charset="0"/>
            </a:endParaRPr>
          </a:p>
        </p:txBody>
      </p:sp>
    </p:spTree>
    <p:extLst>
      <p:ext uri="{BB962C8B-B14F-4D97-AF65-F5344CB8AC3E}">
        <p14:creationId xmlns:p14="http://schemas.microsoft.com/office/powerpoint/2010/main" val="1409584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296560"/>
            <a:ext cx="8229600" cy="659859"/>
          </a:xfrm>
        </p:spPr>
        <p:txBody>
          <a:bodyPr/>
          <a:lstStyle/>
          <a:p>
            <a:r>
              <a:rPr lang="en-US" dirty="0"/>
              <a:t>Internal Project Coordination</a:t>
            </a:r>
          </a:p>
        </p:txBody>
      </p:sp>
      <p:sp>
        <p:nvSpPr>
          <p:cNvPr id="3" name="Content Placeholder 2"/>
          <p:cNvSpPr>
            <a:spLocks noGrp="1"/>
          </p:cNvSpPr>
          <p:nvPr>
            <p:ph idx="1"/>
          </p:nvPr>
        </p:nvSpPr>
        <p:spPr>
          <a:xfrm>
            <a:off x="450458" y="1184223"/>
            <a:ext cx="7988148" cy="4555395"/>
          </a:xfrm>
        </p:spPr>
        <p:txBody>
          <a:bodyPr>
            <a:normAutofit/>
          </a:bodyPr>
          <a:lstStyle/>
          <a:p>
            <a:r>
              <a:rPr lang="en-US" b="1" dirty="0">
                <a:cs typeface="Calibri" panose="020F0502020204030204" pitchFamily="34" charset="0"/>
              </a:rPr>
              <a:t>Preliminary Engineering</a:t>
            </a:r>
          </a:p>
          <a:p>
            <a:pPr lvl="1"/>
            <a:r>
              <a:rPr lang="en-US" dirty="0">
                <a:cs typeface="Calibri" panose="020F0502020204030204" pitchFamily="34" charset="0"/>
              </a:rPr>
              <a:t>Consider </a:t>
            </a:r>
            <a:r>
              <a:rPr lang="en-US" dirty="0" err="1">
                <a:cs typeface="Calibri" panose="020F0502020204030204" pitchFamily="34" charset="0"/>
              </a:rPr>
              <a:t>TTC</a:t>
            </a:r>
            <a:r>
              <a:rPr lang="en-US" dirty="0">
                <a:cs typeface="Calibri" panose="020F0502020204030204" pitchFamily="34" charset="0"/>
              </a:rPr>
              <a:t> and impacts in sizing structure widths</a:t>
            </a:r>
          </a:p>
          <a:p>
            <a:pPr lvl="1"/>
            <a:r>
              <a:rPr lang="en-US" dirty="0">
                <a:cs typeface="Calibri" panose="020F0502020204030204" pitchFamily="34" charset="0"/>
              </a:rPr>
              <a:t>Identify right-of-way and environmental impacts issues </a:t>
            </a:r>
          </a:p>
          <a:p>
            <a:pPr marL="0" indent="0">
              <a:buNone/>
            </a:pPr>
            <a:endParaRPr lang="en-US" sz="2600" b="1" dirty="0">
              <a:cs typeface="Calibri" panose="020F0502020204030204" pitchFamily="34" charset="0"/>
            </a:endParaRPr>
          </a:p>
        </p:txBody>
      </p:sp>
    </p:spTree>
    <p:extLst>
      <p:ext uri="{BB962C8B-B14F-4D97-AF65-F5344CB8AC3E}">
        <p14:creationId xmlns:p14="http://schemas.microsoft.com/office/powerpoint/2010/main" val="3260843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296560"/>
            <a:ext cx="8229600" cy="659859"/>
          </a:xfrm>
        </p:spPr>
        <p:txBody>
          <a:bodyPr/>
          <a:lstStyle/>
          <a:p>
            <a:r>
              <a:rPr lang="en-US" dirty="0"/>
              <a:t>Internal Project Coordination (cont.)</a:t>
            </a:r>
          </a:p>
        </p:txBody>
      </p:sp>
      <p:sp>
        <p:nvSpPr>
          <p:cNvPr id="3" name="Content Placeholder 2"/>
          <p:cNvSpPr>
            <a:spLocks noGrp="1"/>
          </p:cNvSpPr>
          <p:nvPr>
            <p:ph idx="1"/>
          </p:nvPr>
        </p:nvSpPr>
        <p:spPr>
          <a:xfrm>
            <a:off x="398745" y="1230923"/>
            <a:ext cx="7586306" cy="4660211"/>
          </a:xfrm>
        </p:spPr>
        <p:txBody>
          <a:bodyPr>
            <a:normAutofit/>
          </a:bodyPr>
          <a:lstStyle/>
          <a:p>
            <a:r>
              <a:rPr lang="en-US" b="1" dirty="0">
                <a:cs typeface="Calibri" panose="020F0502020204030204" pitchFamily="34" charset="0"/>
              </a:rPr>
              <a:t>Design</a:t>
            </a:r>
          </a:p>
          <a:p>
            <a:pPr lvl="1"/>
            <a:r>
              <a:rPr lang="en-US" dirty="0">
                <a:cs typeface="Calibri" panose="020F0502020204030204" pitchFamily="34" charset="0"/>
              </a:rPr>
              <a:t>Develop phasing and staging plans in consultation with the key stakeholders </a:t>
            </a:r>
          </a:p>
          <a:p>
            <a:r>
              <a:rPr lang="en-US" b="1" dirty="0">
                <a:cs typeface="Calibri" panose="020F0502020204030204" pitchFamily="34" charset="0"/>
              </a:rPr>
              <a:t>Construction</a:t>
            </a:r>
          </a:p>
          <a:p>
            <a:pPr lvl="1"/>
            <a:r>
              <a:rPr lang="en-US" dirty="0">
                <a:cs typeface="Calibri" panose="020F0502020204030204" pitchFamily="34" charset="0"/>
              </a:rPr>
              <a:t>Maintain close coordination with affected stakeholders as TMP is implemented </a:t>
            </a:r>
          </a:p>
          <a:p>
            <a:pPr marL="0" indent="0">
              <a:buNone/>
            </a:pPr>
            <a:endParaRPr lang="en-US" sz="2600" b="1" dirty="0">
              <a:cs typeface="Calibri" panose="020F0502020204030204" pitchFamily="34" charset="0"/>
            </a:endParaRPr>
          </a:p>
        </p:txBody>
      </p:sp>
    </p:spTree>
    <p:extLst>
      <p:ext uri="{BB962C8B-B14F-4D97-AF65-F5344CB8AC3E}">
        <p14:creationId xmlns:p14="http://schemas.microsoft.com/office/powerpoint/2010/main" val="34180068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952" y="179589"/>
            <a:ext cx="8749862" cy="1923393"/>
          </a:xfrm>
        </p:spPr>
        <p:txBody>
          <a:bodyPr>
            <a:normAutofit/>
          </a:bodyPr>
          <a:lstStyle/>
          <a:p>
            <a:r>
              <a:rPr lang="en-US" dirty="0"/>
              <a:t>Coordinating Multiple Projects </a:t>
            </a:r>
            <a:r>
              <a:rPr lang="en-US" dirty="0">
                <a:cs typeface="Calibri" panose="020F0502020204030204" pitchFamily="34" charset="0"/>
              </a:rPr>
              <a:t>In The        Same Corridor Or Region Enables Agencies To: </a:t>
            </a:r>
            <a:endParaRPr lang="en-US" dirty="0"/>
          </a:p>
        </p:txBody>
      </p:sp>
      <p:sp>
        <p:nvSpPr>
          <p:cNvPr id="3" name="Content Placeholder 2"/>
          <p:cNvSpPr>
            <a:spLocks noGrp="1"/>
          </p:cNvSpPr>
          <p:nvPr>
            <p:ph idx="1"/>
          </p:nvPr>
        </p:nvSpPr>
        <p:spPr>
          <a:xfrm>
            <a:off x="204952" y="2272661"/>
            <a:ext cx="8734096" cy="4396153"/>
          </a:xfrm>
        </p:spPr>
        <p:txBody>
          <a:bodyPr/>
          <a:lstStyle/>
          <a:p>
            <a:r>
              <a:rPr lang="en-US" dirty="0">
                <a:cs typeface="Calibri" panose="020F0502020204030204" pitchFamily="34" charset="0"/>
              </a:rPr>
              <a:t>Effectively manage overall work zone impacts </a:t>
            </a:r>
          </a:p>
          <a:p>
            <a:r>
              <a:rPr lang="en-US" dirty="0">
                <a:cs typeface="Calibri" panose="020F0502020204030204" pitchFamily="34" charset="0"/>
              </a:rPr>
              <a:t>Effectively use resources </a:t>
            </a:r>
          </a:p>
          <a:p>
            <a:r>
              <a:rPr lang="en-US" dirty="0">
                <a:cs typeface="Calibri" panose="020F0502020204030204" pitchFamily="34" charset="0"/>
              </a:rPr>
              <a:t>Avoid conflicts in roles and responsibilities </a:t>
            </a:r>
          </a:p>
          <a:p>
            <a:r>
              <a:rPr lang="en-US" dirty="0">
                <a:cs typeface="Calibri" panose="020F0502020204030204" pitchFamily="34" charset="0"/>
              </a:rPr>
              <a:t>Avoid additional costs </a:t>
            </a:r>
          </a:p>
          <a:p>
            <a:r>
              <a:rPr lang="en-US" dirty="0">
                <a:cs typeface="Calibri" panose="020F0502020204030204" pitchFamily="34" charset="0"/>
              </a:rPr>
              <a:t>Avoid conflicts in TTC plans and other future strategies </a:t>
            </a:r>
          </a:p>
        </p:txBody>
      </p:sp>
    </p:spTree>
    <p:extLst>
      <p:ext uri="{BB962C8B-B14F-4D97-AF65-F5344CB8AC3E}">
        <p14:creationId xmlns:p14="http://schemas.microsoft.com/office/powerpoint/2010/main" val="40570170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458523"/>
            <a:ext cx="8229600" cy="659859"/>
          </a:xfrm>
        </p:spPr>
        <p:txBody>
          <a:bodyPr/>
          <a:lstStyle/>
          <a:p>
            <a:r>
              <a:rPr lang="en-US" dirty="0"/>
              <a:t>Interagency Coordination</a:t>
            </a:r>
          </a:p>
        </p:txBody>
      </p:sp>
      <p:sp>
        <p:nvSpPr>
          <p:cNvPr id="3" name="Content Placeholder 2"/>
          <p:cNvSpPr>
            <a:spLocks noGrp="1"/>
          </p:cNvSpPr>
          <p:nvPr>
            <p:ph idx="1"/>
          </p:nvPr>
        </p:nvSpPr>
        <p:spPr>
          <a:xfrm>
            <a:off x="315310" y="1277007"/>
            <a:ext cx="8702566" cy="4462611"/>
          </a:xfrm>
        </p:spPr>
        <p:txBody>
          <a:bodyPr/>
          <a:lstStyle/>
          <a:p>
            <a:r>
              <a:rPr lang="en-US" sz="2800" dirty="0">
                <a:cs typeface="Calibri" panose="020F0502020204030204" pitchFamily="34" charset="0"/>
              </a:rPr>
              <a:t>Critical where project impacts cross jurisdictional lines </a:t>
            </a:r>
          </a:p>
          <a:p>
            <a:r>
              <a:rPr lang="en-US" sz="2800" dirty="0">
                <a:cs typeface="Calibri" panose="020F0502020204030204" pitchFamily="34" charset="0"/>
              </a:rPr>
              <a:t>Key Issues: </a:t>
            </a:r>
          </a:p>
          <a:p>
            <a:pPr lvl="1"/>
            <a:r>
              <a:rPr lang="en-US" sz="2800" dirty="0">
                <a:cs typeface="Calibri" panose="020F0502020204030204" pitchFamily="34" charset="0"/>
              </a:rPr>
              <a:t>Identify agency personnel </a:t>
            </a:r>
          </a:p>
          <a:p>
            <a:pPr lvl="1"/>
            <a:r>
              <a:rPr lang="en-US" sz="2800" dirty="0">
                <a:cs typeface="Calibri" panose="020F0502020204030204" pitchFamily="34" charset="0"/>
              </a:rPr>
              <a:t>Define roles and responsibilities </a:t>
            </a:r>
          </a:p>
          <a:p>
            <a:pPr lvl="1"/>
            <a:r>
              <a:rPr lang="en-US" sz="2800" dirty="0">
                <a:cs typeface="Calibri" panose="020F0502020204030204" pitchFamily="34" charset="0"/>
              </a:rPr>
              <a:t>Have periodic meetings </a:t>
            </a:r>
          </a:p>
          <a:p>
            <a:pPr lvl="1"/>
            <a:r>
              <a:rPr lang="en-US" sz="2800" dirty="0">
                <a:cs typeface="Calibri" panose="020F0502020204030204" pitchFamily="34" charset="0"/>
              </a:rPr>
              <a:t>Share information </a:t>
            </a:r>
          </a:p>
          <a:p>
            <a:pPr marL="0" indent="0">
              <a:buNone/>
            </a:pPr>
            <a:endParaRPr lang="en-US" sz="2800" b="1" dirty="0">
              <a:cs typeface="Calibri" panose="020F0502020204030204" pitchFamily="34" charset="0"/>
            </a:endParaRPr>
          </a:p>
        </p:txBody>
      </p:sp>
    </p:spTree>
    <p:extLst>
      <p:ext uri="{BB962C8B-B14F-4D97-AF65-F5344CB8AC3E}">
        <p14:creationId xmlns:p14="http://schemas.microsoft.com/office/powerpoint/2010/main" val="31993001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314848"/>
            <a:ext cx="8229600" cy="659859"/>
          </a:xfrm>
        </p:spPr>
        <p:txBody>
          <a:bodyPr/>
          <a:lstStyle/>
          <a:p>
            <a:r>
              <a:rPr lang="en-US" dirty="0"/>
              <a:t>Interagency Coordination</a:t>
            </a:r>
          </a:p>
        </p:txBody>
      </p:sp>
      <p:sp>
        <p:nvSpPr>
          <p:cNvPr id="3" name="Content Placeholder 2"/>
          <p:cNvSpPr>
            <a:spLocks noGrp="1"/>
          </p:cNvSpPr>
          <p:nvPr>
            <p:ph idx="1"/>
          </p:nvPr>
        </p:nvSpPr>
        <p:spPr>
          <a:xfrm>
            <a:off x="450458" y="1343465"/>
            <a:ext cx="3963887" cy="4396153"/>
          </a:xfrm>
        </p:spPr>
        <p:txBody>
          <a:bodyPr/>
          <a:lstStyle/>
          <a:p>
            <a:r>
              <a:rPr lang="en-US" dirty="0"/>
              <a:t>Utilities </a:t>
            </a:r>
          </a:p>
          <a:p>
            <a:r>
              <a:rPr lang="en-US" dirty="0"/>
              <a:t>Transit </a:t>
            </a:r>
          </a:p>
          <a:p>
            <a:r>
              <a:rPr lang="en-US" dirty="0"/>
              <a:t>Business/property owners </a:t>
            </a:r>
          </a:p>
          <a:p>
            <a:r>
              <a:rPr lang="en-US" dirty="0"/>
              <a:t>Emergency services </a:t>
            </a:r>
          </a:p>
          <a:p>
            <a:r>
              <a:rPr lang="en-US" dirty="0"/>
              <a:t>Public facilities </a:t>
            </a:r>
          </a:p>
          <a:p>
            <a:pPr marL="0" indent="0">
              <a:buNone/>
            </a:pPr>
            <a:endParaRPr lang="en-US" b="1" dirty="0"/>
          </a:p>
        </p:txBody>
      </p:sp>
      <p:pic>
        <p:nvPicPr>
          <p:cNvPr id="4" name="Picture 3" descr="Road Closed - Local Traffic Only Orange Sign">
            <a:extLst>
              <a:ext uri="{FF2B5EF4-FFF2-40B4-BE49-F238E27FC236}">
                <a16:creationId xmlns:a16="http://schemas.microsoft.com/office/drawing/2014/main" id="{D582DE38-A8F6-446E-898B-3D2DE0D2BBF0}"/>
              </a:ext>
            </a:extLst>
          </p:cNvPr>
          <p:cNvPicPr>
            <a:picLocks noChangeAspect="1"/>
          </p:cNvPicPr>
          <p:nvPr/>
        </p:nvPicPr>
        <p:blipFill>
          <a:blip r:embed="rId3"/>
          <a:stretch>
            <a:fillRect/>
          </a:stretch>
        </p:blipFill>
        <p:spPr>
          <a:xfrm>
            <a:off x="5131901" y="1516585"/>
            <a:ext cx="2894121" cy="3824830"/>
          </a:xfrm>
          <a:prstGeom prst="rect">
            <a:avLst/>
          </a:prstGeom>
        </p:spPr>
      </p:pic>
      <p:sp>
        <p:nvSpPr>
          <p:cNvPr id="5" name="Google Shape;74;p1">
            <a:extLst>
              <a:ext uri="{FF2B5EF4-FFF2-40B4-BE49-F238E27FC236}">
                <a16:creationId xmlns:a16="http://schemas.microsoft.com/office/drawing/2014/main" id="{53FA0631-4D82-E442-7918-3DA204B8043D}"/>
              </a:ext>
            </a:extLst>
          </p:cNvPr>
          <p:cNvSpPr/>
          <p:nvPr/>
        </p:nvSpPr>
        <p:spPr>
          <a:xfrm>
            <a:off x="6806822" y="5341415"/>
            <a:ext cx="1219200"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1669638195"/>
      </p:ext>
    </p:extLst>
  </p:cSld>
  <p:clrMapOvr>
    <a:masterClrMapping/>
  </p:clrMapOvr>
</p:sld>
</file>

<file path=ppt/theme/theme1.xml><?xml version="1.0" encoding="utf-8"?>
<a:theme xmlns:a="http://schemas.openxmlformats.org/drawingml/2006/main" name="ATSSA Theme">
  <a:themeElements>
    <a:clrScheme name="Custom ATSSA">
      <a:dk1>
        <a:srgbClr val="000000"/>
      </a:dk1>
      <a:lt1>
        <a:sysClr val="window" lastClr="FFFFFF"/>
      </a:lt1>
      <a:dk2>
        <a:srgbClr val="00374A"/>
      </a:dk2>
      <a:lt2>
        <a:srgbClr val="D3EDEC"/>
      </a:lt2>
      <a:accent1>
        <a:srgbClr val="4F81BD"/>
      </a:accent1>
      <a:accent2>
        <a:srgbClr val="FFCC00"/>
      </a:accent2>
      <a:accent3>
        <a:srgbClr val="9BBB59"/>
      </a:accent3>
      <a:accent4>
        <a:srgbClr val="8064A2"/>
      </a:accent4>
      <a:accent5>
        <a:srgbClr val="4BACC6"/>
      </a:accent5>
      <a:accent6>
        <a:srgbClr val="F79646"/>
      </a:accent6>
      <a:hlink>
        <a:srgbClr val="00ACA1"/>
      </a:hlink>
      <a:folHlink>
        <a:srgbClr val="FF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TSSA Theme 2">
  <a:themeElements>
    <a:clrScheme name="Custom ATSSA dark">
      <a:dk1>
        <a:srgbClr val="000000"/>
      </a:dk1>
      <a:lt1>
        <a:sysClr val="window" lastClr="FFFFFF"/>
      </a:lt1>
      <a:dk2>
        <a:srgbClr val="00374A"/>
      </a:dk2>
      <a:lt2>
        <a:srgbClr val="D3EDEC"/>
      </a:lt2>
      <a:accent1>
        <a:srgbClr val="4F81BD"/>
      </a:accent1>
      <a:accent2>
        <a:srgbClr val="FFCC00"/>
      </a:accent2>
      <a:accent3>
        <a:srgbClr val="9BBB59"/>
      </a:accent3>
      <a:accent4>
        <a:srgbClr val="8064A2"/>
      </a:accent4>
      <a:accent5>
        <a:srgbClr val="4BACC6"/>
      </a:accent5>
      <a:accent6>
        <a:srgbClr val="F79646"/>
      </a:accent6>
      <a:hlink>
        <a:srgbClr val="BFBFBF"/>
      </a:hlink>
      <a:folHlink>
        <a:srgbClr val="FF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F1D8726CCB35046823CD2208737B298" ma:contentTypeVersion="17" ma:contentTypeDescription="Create a new document." ma:contentTypeScope="" ma:versionID="a1dfcc3812e8eda223e4bbc003fc5805">
  <xsd:schema xmlns:xsd="http://www.w3.org/2001/XMLSchema" xmlns:xs="http://www.w3.org/2001/XMLSchema" xmlns:p="http://schemas.microsoft.com/office/2006/metadata/properties" xmlns:ns2="f5270e54-c8a0-4b22-84cc-0e31eb95d21e" xmlns:ns3="32c1465c-eec5-42df-ba25-e7b3dc5efb78" targetNamespace="http://schemas.microsoft.com/office/2006/metadata/properties" ma:root="true" ma:fieldsID="ea3ce69e8d0753bef4c975463d142391" ns2:_="" ns3:_="">
    <xsd:import namespace="f5270e54-c8a0-4b22-84cc-0e31eb95d21e"/>
    <xsd:import namespace="32c1465c-eec5-42df-ba25-e7b3dc5efb7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270e54-c8a0-4b22-84cc-0e31eb95d2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a752f70-6a13-4c50-9a09-ea54223a0fa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2c1465c-eec5-42df-ba25-e7b3dc5efb7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5f90fc8-047a-47db-90e2-1028f76883af}" ma:internalName="TaxCatchAll" ma:showField="CatchAllData" ma:web="32c1465c-eec5-42df-ba25-e7b3dc5efb7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5270e54-c8a0-4b22-84cc-0e31eb95d21e">
      <Terms xmlns="http://schemas.microsoft.com/office/infopath/2007/PartnerControls"/>
    </lcf76f155ced4ddcb4097134ff3c332f>
    <TaxCatchAll xmlns="32c1465c-eec5-42df-ba25-e7b3dc5efb78" xsi:nil="true"/>
  </documentManagement>
</p:properties>
</file>

<file path=customXml/itemProps1.xml><?xml version="1.0" encoding="utf-8"?>
<ds:datastoreItem xmlns:ds="http://schemas.openxmlformats.org/officeDocument/2006/customXml" ds:itemID="{E968BD99-C1EA-4994-A449-4AD31F124977}"/>
</file>

<file path=customXml/itemProps2.xml><?xml version="1.0" encoding="utf-8"?>
<ds:datastoreItem xmlns:ds="http://schemas.openxmlformats.org/officeDocument/2006/customXml" ds:itemID="{CBCF2C08-227F-4617-89DD-CD1E1BD28D36}"/>
</file>

<file path=customXml/itemProps3.xml><?xml version="1.0" encoding="utf-8"?>
<ds:datastoreItem xmlns:ds="http://schemas.openxmlformats.org/officeDocument/2006/customXml" ds:itemID="{7C223D53-CC33-40F2-AE93-EF8BECC1DDA6}"/>
</file>

<file path=docProps/app.xml><?xml version="1.0" encoding="utf-8"?>
<Properties xmlns="http://schemas.openxmlformats.org/officeDocument/2006/extended-properties" xmlns:vt="http://schemas.openxmlformats.org/officeDocument/2006/docPropsVTypes">
  <TotalTime>4321</TotalTime>
  <Words>3456</Words>
  <Application>Microsoft Office PowerPoint</Application>
  <PresentationFormat>On-screen Show (4:3)</PresentationFormat>
  <Paragraphs>277</Paragraphs>
  <Slides>21</Slides>
  <Notes>21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21</vt:i4>
      </vt:variant>
    </vt:vector>
  </HeadingPairs>
  <TitlesOfParts>
    <vt:vector size="25" baseType="lpstr">
      <vt:lpstr>Arial</vt:lpstr>
      <vt:lpstr>Calibri</vt:lpstr>
      <vt:lpstr>ATSSA Theme</vt:lpstr>
      <vt:lpstr>ATSSA Theme 2</vt:lpstr>
      <vt:lpstr>Developing and Implementing Transportation Management Plans</vt:lpstr>
      <vt:lpstr>TMP Coordination Module Topics</vt:lpstr>
      <vt:lpstr>Stakeholders</vt:lpstr>
      <vt:lpstr>Internal Project Coordination</vt:lpstr>
      <vt:lpstr>Internal Project Coordination</vt:lpstr>
      <vt:lpstr>Internal Project Coordination (cont.)</vt:lpstr>
      <vt:lpstr>Coordinating Multiple Projects In The        Same Corridor Or Region Enables Agencies To: </vt:lpstr>
      <vt:lpstr>Interagency Coordination</vt:lpstr>
      <vt:lpstr>Interagency Coordination</vt:lpstr>
      <vt:lpstr>Defining Roles and Responsibilities</vt:lpstr>
      <vt:lpstr>Distribution of Roles and Responsibilities</vt:lpstr>
      <vt:lpstr>Distribution of Roles and Responsibilities (cont.)</vt:lpstr>
      <vt:lpstr>Roles and Responsibilities- Examples</vt:lpstr>
      <vt:lpstr>Agencies include: </vt:lpstr>
      <vt:lpstr>TMP Teams</vt:lpstr>
      <vt:lpstr>Exercise- Project Coordination</vt:lpstr>
      <vt:lpstr>Exercise- Project Coordination</vt:lpstr>
      <vt:lpstr>Projects Include (design dates in parenthesis)</vt:lpstr>
      <vt:lpstr>Exercise- Project Coordination</vt:lpstr>
      <vt:lpstr>Module Recap</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Talis Berg</dc:creator>
  <cp:lastModifiedBy>Tim Luttrell</cp:lastModifiedBy>
  <cp:revision>266</cp:revision>
  <cp:lastPrinted>2015-09-22T17:03:07Z</cp:lastPrinted>
  <dcterms:created xsi:type="dcterms:W3CDTF">2015-09-01T12:37:10Z</dcterms:created>
  <dcterms:modified xsi:type="dcterms:W3CDTF">2025-04-09T14:42:51Z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0x0101000F1D8726CCB35046823CD2208737B298</vt:lpwstr>
  </property>
</Properties>
</file>